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5">
  <p:sldMasterIdLst>
    <p:sldMasterId id="2147483801" r:id="rId1"/>
  </p:sldMasterIdLst>
  <p:notesMasterIdLst>
    <p:notesMasterId r:id="rId49"/>
  </p:notesMasterIdLst>
  <p:sldIdLst>
    <p:sldId id="418" r:id="rId2"/>
    <p:sldId id="261" r:id="rId3"/>
    <p:sldId id="262" r:id="rId4"/>
    <p:sldId id="263" r:id="rId5"/>
    <p:sldId id="274" r:id="rId6"/>
    <p:sldId id="276" r:id="rId7"/>
    <p:sldId id="376" r:id="rId8"/>
    <p:sldId id="280" r:id="rId9"/>
    <p:sldId id="377" r:id="rId10"/>
    <p:sldId id="378" r:id="rId11"/>
    <p:sldId id="344" r:id="rId12"/>
    <p:sldId id="284" r:id="rId13"/>
    <p:sldId id="379" r:id="rId14"/>
    <p:sldId id="380" r:id="rId15"/>
    <p:sldId id="382" r:id="rId16"/>
    <p:sldId id="383" r:id="rId17"/>
    <p:sldId id="384" r:id="rId18"/>
    <p:sldId id="385" r:id="rId19"/>
    <p:sldId id="386" r:id="rId20"/>
    <p:sldId id="387" r:id="rId21"/>
    <p:sldId id="388" r:id="rId22"/>
    <p:sldId id="389" r:id="rId23"/>
    <p:sldId id="390" r:id="rId24"/>
    <p:sldId id="391" r:id="rId25"/>
    <p:sldId id="392" r:id="rId26"/>
    <p:sldId id="401" r:id="rId27"/>
    <p:sldId id="400" r:id="rId28"/>
    <p:sldId id="394" r:id="rId29"/>
    <p:sldId id="402" r:id="rId30"/>
    <p:sldId id="403" r:id="rId31"/>
    <p:sldId id="395" r:id="rId32"/>
    <p:sldId id="405" r:id="rId33"/>
    <p:sldId id="404" r:id="rId34"/>
    <p:sldId id="406" r:id="rId35"/>
    <p:sldId id="407" r:id="rId36"/>
    <p:sldId id="396" r:id="rId37"/>
    <p:sldId id="397" r:id="rId38"/>
    <p:sldId id="408" r:id="rId39"/>
    <p:sldId id="409" r:id="rId40"/>
    <p:sldId id="410" r:id="rId41"/>
    <p:sldId id="417" r:id="rId42"/>
    <p:sldId id="416" r:id="rId43"/>
    <p:sldId id="412" r:id="rId44"/>
    <p:sldId id="413" r:id="rId45"/>
    <p:sldId id="414" r:id="rId46"/>
    <p:sldId id="415" r:id="rId47"/>
    <p:sldId id="419" r:id="rId48"/>
  </p:sldIdLst>
  <p:sldSz cx="9144000" cy="6858000" type="screen4x3"/>
  <p:notesSz cx="6858000" cy="9144000"/>
  <p:defaultTextStyle>
    <a:defPPr>
      <a:defRPr lang="ar-SA"/>
    </a:defPPr>
    <a:lvl1pPr algn="ctr" rtl="1" fontAlgn="base">
      <a:spcBef>
        <a:spcPct val="0"/>
      </a:spcBef>
      <a:spcAft>
        <a:spcPct val="0"/>
      </a:spcAft>
      <a:defRPr sz="2400" kern="1200">
        <a:solidFill>
          <a:schemeClr val="tx1"/>
        </a:solidFill>
        <a:latin typeface="Arial" charset="0"/>
        <a:ea typeface="+mn-ea"/>
        <a:cs typeface="Arial" charset="0"/>
      </a:defRPr>
    </a:lvl1pPr>
    <a:lvl2pPr marL="457200" algn="ctr" rtl="1" fontAlgn="base">
      <a:spcBef>
        <a:spcPct val="0"/>
      </a:spcBef>
      <a:spcAft>
        <a:spcPct val="0"/>
      </a:spcAft>
      <a:defRPr sz="2400" kern="1200">
        <a:solidFill>
          <a:schemeClr val="tx1"/>
        </a:solidFill>
        <a:latin typeface="Arial" charset="0"/>
        <a:ea typeface="+mn-ea"/>
        <a:cs typeface="Arial" charset="0"/>
      </a:defRPr>
    </a:lvl2pPr>
    <a:lvl3pPr marL="914400" algn="ctr" rtl="1" fontAlgn="base">
      <a:spcBef>
        <a:spcPct val="0"/>
      </a:spcBef>
      <a:spcAft>
        <a:spcPct val="0"/>
      </a:spcAft>
      <a:defRPr sz="2400" kern="1200">
        <a:solidFill>
          <a:schemeClr val="tx1"/>
        </a:solidFill>
        <a:latin typeface="Arial" charset="0"/>
        <a:ea typeface="+mn-ea"/>
        <a:cs typeface="Arial" charset="0"/>
      </a:defRPr>
    </a:lvl3pPr>
    <a:lvl4pPr marL="1371600" algn="ctr" rtl="1" fontAlgn="base">
      <a:spcBef>
        <a:spcPct val="0"/>
      </a:spcBef>
      <a:spcAft>
        <a:spcPct val="0"/>
      </a:spcAft>
      <a:defRPr sz="2400" kern="1200">
        <a:solidFill>
          <a:schemeClr val="tx1"/>
        </a:solidFill>
        <a:latin typeface="Arial" charset="0"/>
        <a:ea typeface="+mn-ea"/>
        <a:cs typeface="Arial" charset="0"/>
      </a:defRPr>
    </a:lvl4pPr>
    <a:lvl5pPr marL="1828800" algn="ctr" rtl="1"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FF3399"/>
    <a:srgbClr val="D60093"/>
    <a:srgbClr val="990099"/>
    <a:srgbClr val="336600"/>
    <a:srgbClr val="CC3300"/>
    <a:srgbClr val="000000"/>
    <a:srgbClr val="0066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194" autoAdjust="0"/>
    <p:restoredTop sz="94710" autoAdjust="0"/>
  </p:normalViewPr>
  <p:slideViewPr>
    <p:cSldViewPr>
      <p:cViewPr varScale="1">
        <p:scale>
          <a:sx n="70" d="100"/>
          <a:sy n="70" d="100"/>
        </p:scale>
        <p:origin x="-153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18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813CFD-3D3D-467D-A616-D9D34E495F07}" type="doc">
      <dgm:prSet loTypeId="urn:microsoft.com/office/officeart/2005/8/layout/venn1" loCatId="relationship" qsTypeId="urn:microsoft.com/office/officeart/2005/8/quickstyle/simple1" qsCatId="simple" csTypeId="urn:microsoft.com/office/officeart/2005/8/colors/accent1_2" csCatId="accent1"/>
      <dgm:spPr/>
    </dgm:pt>
    <dgm:pt modelId="{C04C759B-0F5F-48DD-92F1-7921336A1397}">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altLang="en-US" b="1" i="1" u="none" strike="noStrike" cap="none" normalizeH="0" baseline="0" smtClean="0">
              <a:ln>
                <a:noFill/>
              </a:ln>
              <a:solidFill>
                <a:srgbClr val="008000"/>
              </a:solidFill>
              <a:effectLst/>
              <a:latin typeface="Arial" panose="020B0604020202020204" pitchFamily="34" charset="0"/>
              <a:cs typeface="Arial" panose="020B0604020202020204" pitchFamily="34" charset="0"/>
            </a:rPr>
            <a:t>مرحلة ما قبل الكارثة</a:t>
          </a:r>
          <a:endParaRPr kumimoji="0" lang="en-US" altLang="en-US" b="1" i="1" u="none" strike="noStrike" cap="none" normalizeH="0" baseline="0" smtClean="0">
            <a:ln>
              <a:noFill/>
            </a:ln>
            <a:solidFill>
              <a:srgbClr val="008000"/>
            </a:solidFill>
            <a:effectLst/>
            <a:latin typeface="Arial" panose="020B0604020202020204" pitchFamily="34" charset="0"/>
            <a:cs typeface="Arial" panose="020B0604020202020204" pitchFamily="34" charset="0"/>
          </a:endParaRPr>
        </a:p>
      </dgm:t>
    </dgm:pt>
    <dgm:pt modelId="{E4B951C9-6564-4E0A-A7F3-A1EF7CD8D099}" type="parTrans" cxnId="{A069C3A8-B54D-413B-9803-C530DC9D83E6}">
      <dgm:prSet/>
      <dgm:spPr/>
    </dgm:pt>
    <dgm:pt modelId="{48F8185A-9281-4948-BF47-673CF11275A2}" type="sibTrans" cxnId="{A069C3A8-B54D-413B-9803-C530DC9D83E6}">
      <dgm:prSet/>
      <dgm:spPr/>
    </dgm:pt>
    <dgm:pt modelId="{CA60FC04-AA3C-4BA4-A184-6BF07D610F11}">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altLang="en-US" b="1" i="1" u="none" strike="noStrike" cap="none" normalizeH="0" baseline="0" smtClean="0">
              <a:ln>
                <a:noFill/>
              </a:ln>
              <a:solidFill>
                <a:srgbClr val="FF0000"/>
              </a:solidFill>
              <a:effectLst/>
              <a:latin typeface="Arial" panose="020B0604020202020204" pitchFamily="34" charset="0"/>
              <a:cs typeface="Arial" panose="020B0604020202020204" pitchFamily="34" charset="0"/>
            </a:rPr>
            <a:t>أثناء الكارثة</a:t>
          </a:r>
          <a:endParaRPr kumimoji="0" lang="en-US" altLang="en-US" b="1" i="1" u="none" strike="noStrike" cap="none" normalizeH="0" baseline="0" smtClean="0">
            <a:ln>
              <a:noFill/>
            </a:ln>
            <a:solidFill>
              <a:srgbClr val="FF0000"/>
            </a:solidFill>
            <a:effectLst/>
            <a:latin typeface="Arial" panose="020B0604020202020204" pitchFamily="34" charset="0"/>
            <a:cs typeface="Arial" panose="020B0604020202020204" pitchFamily="34" charset="0"/>
          </a:endParaRPr>
        </a:p>
      </dgm:t>
    </dgm:pt>
    <dgm:pt modelId="{F1AA4830-2F89-4907-A870-9322ED208E5E}" type="parTrans" cxnId="{C8E35B68-0B7A-4282-8BB5-9D65C1706682}">
      <dgm:prSet/>
      <dgm:spPr/>
    </dgm:pt>
    <dgm:pt modelId="{EF313934-D8AD-4EB0-B28F-235AF9F72AF6}" type="sibTrans" cxnId="{C8E35B68-0B7A-4282-8BB5-9D65C1706682}">
      <dgm:prSet/>
      <dgm:spPr/>
    </dgm:pt>
    <dgm:pt modelId="{E11356D2-F0BF-424D-98D7-74C416BE9087}">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altLang="en-US" b="1" i="1" u="none" strike="noStrike" cap="none" normalizeH="0" baseline="0" smtClean="0">
              <a:ln>
                <a:noFill/>
              </a:ln>
              <a:solidFill>
                <a:srgbClr val="0000FF"/>
              </a:solidFill>
              <a:effectLst/>
              <a:latin typeface="Arial" panose="020B0604020202020204" pitchFamily="34" charset="0"/>
              <a:cs typeface="Arial" panose="020B0604020202020204" pitchFamily="34" charset="0"/>
            </a:rPr>
            <a:t>ما بعد الكارثة</a:t>
          </a:r>
          <a:endParaRPr kumimoji="0" lang="en-US" altLang="en-US" b="1" i="1" u="none" strike="noStrike" cap="none" normalizeH="0" baseline="0" smtClean="0">
            <a:ln>
              <a:noFill/>
            </a:ln>
            <a:solidFill>
              <a:srgbClr val="0000FF"/>
            </a:solidFill>
            <a:effectLst/>
            <a:latin typeface="Arial" panose="020B0604020202020204" pitchFamily="34" charset="0"/>
            <a:cs typeface="Arial" panose="020B0604020202020204" pitchFamily="34" charset="0"/>
          </a:endParaRPr>
        </a:p>
      </dgm:t>
    </dgm:pt>
    <dgm:pt modelId="{55372B9B-53CC-4BA5-8554-ECA6A807CF57}" type="parTrans" cxnId="{FC13D052-8557-49C4-8D6C-8F27C2D35D65}">
      <dgm:prSet/>
      <dgm:spPr/>
    </dgm:pt>
    <dgm:pt modelId="{BD894734-FB38-497C-BE36-45BB73EA6DEA}" type="sibTrans" cxnId="{FC13D052-8557-49C4-8D6C-8F27C2D35D65}">
      <dgm:prSet/>
      <dgm:spPr/>
    </dgm:pt>
    <dgm:pt modelId="{20871746-86CF-48D4-8CE8-A31FA40FAD12}" type="pres">
      <dgm:prSet presAssocID="{02813CFD-3D3D-467D-A616-D9D34E495F07}" presName="compositeShape" presStyleCnt="0">
        <dgm:presLayoutVars>
          <dgm:chMax val="7"/>
          <dgm:dir/>
          <dgm:resizeHandles val="exact"/>
        </dgm:presLayoutVars>
      </dgm:prSet>
      <dgm:spPr/>
    </dgm:pt>
    <dgm:pt modelId="{562707EC-0C79-4281-A13C-981F172B9D74}" type="pres">
      <dgm:prSet presAssocID="{C04C759B-0F5F-48DD-92F1-7921336A1397}" presName="circ1" presStyleLbl="vennNode1" presStyleIdx="0" presStyleCnt="3"/>
      <dgm:spPr/>
      <dgm:t>
        <a:bodyPr/>
        <a:lstStyle/>
        <a:p>
          <a:endParaRPr lang="en-US"/>
        </a:p>
      </dgm:t>
    </dgm:pt>
    <dgm:pt modelId="{8B15F658-D47E-4147-B31B-0CA8ACFF563E}" type="pres">
      <dgm:prSet presAssocID="{C04C759B-0F5F-48DD-92F1-7921336A1397}" presName="circ1Tx" presStyleLbl="revTx" presStyleIdx="0" presStyleCnt="0">
        <dgm:presLayoutVars>
          <dgm:chMax val="0"/>
          <dgm:chPref val="0"/>
          <dgm:bulletEnabled val="1"/>
        </dgm:presLayoutVars>
      </dgm:prSet>
      <dgm:spPr/>
      <dgm:t>
        <a:bodyPr/>
        <a:lstStyle/>
        <a:p>
          <a:endParaRPr lang="en-US"/>
        </a:p>
      </dgm:t>
    </dgm:pt>
    <dgm:pt modelId="{6D0736F4-8550-49E7-9A82-816B17916378}" type="pres">
      <dgm:prSet presAssocID="{CA60FC04-AA3C-4BA4-A184-6BF07D610F11}" presName="circ2" presStyleLbl="vennNode1" presStyleIdx="1" presStyleCnt="3"/>
      <dgm:spPr/>
      <dgm:t>
        <a:bodyPr/>
        <a:lstStyle/>
        <a:p>
          <a:endParaRPr lang="en-US"/>
        </a:p>
      </dgm:t>
    </dgm:pt>
    <dgm:pt modelId="{07627257-66CF-45C9-8C06-EE39023564CE}" type="pres">
      <dgm:prSet presAssocID="{CA60FC04-AA3C-4BA4-A184-6BF07D610F11}" presName="circ2Tx" presStyleLbl="revTx" presStyleIdx="0" presStyleCnt="0">
        <dgm:presLayoutVars>
          <dgm:chMax val="0"/>
          <dgm:chPref val="0"/>
          <dgm:bulletEnabled val="1"/>
        </dgm:presLayoutVars>
      </dgm:prSet>
      <dgm:spPr/>
      <dgm:t>
        <a:bodyPr/>
        <a:lstStyle/>
        <a:p>
          <a:endParaRPr lang="en-US"/>
        </a:p>
      </dgm:t>
    </dgm:pt>
    <dgm:pt modelId="{0F65C2E5-F389-4639-9A95-D9FC27684E4A}" type="pres">
      <dgm:prSet presAssocID="{E11356D2-F0BF-424D-98D7-74C416BE9087}" presName="circ3" presStyleLbl="vennNode1" presStyleIdx="2" presStyleCnt="3"/>
      <dgm:spPr/>
      <dgm:t>
        <a:bodyPr/>
        <a:lstStyle/>
        <a:p>
          <a:endParaRPr lang="en-US"/>
        </a:p>
      </dgm:t>
    </dgm:pt>
    <dgm:pt modelId="{B34C381A-B2C0-4BBD-BA90-E18288F23352}" type="pres">
      <dgm:prSet presAssocID="{E11356D2-F0BF-424D-98D7-74C416BE9087}" presName="circ3Tx" presStyleLbl="revTx" presStyleIdx="0" presStyleCnt="0">
        <dgm:presLayoutVars>
          <dgm:chMax val="0"/>
          <dgm:chPref val="0"/>
          <dgm:bulletEnabled val="1"/>
        </dgm:presLayoutVars>
      </dgm:prSet>
      <dgm:spPr/>
      <dgm:t>
        <a:bodyPr/>
        <a:lstStyle/>
        <a:p>
          <a:endParaRPr lang="en-US"/>
        </a:p>
      </dgm:t>
    </dgm:pt>
  </dgm:ptLst>
  <dgm:cxnLst>
    <dgm:cxn modelId="{A069C3A8-B54D-413B-9803-C530DC9D83E6}" srcId="{02813CFD-3D3D-467D-A616-D9D34E495F07}" destId="{C04C759B-0F5F-48DD-92F1-7921336A1397}" srcOrd="0" destOrd="0" parTransId="{E4B951C9-6564-4E0A-A7F3-A1EF7CD8D099}" sibTransId="{48F8185A-9281-4948-BF47-673CF11275A2}"/>
    <dgm:cxn modelId="{05A564F9-3236-4320-97E2-4F7855C8206B}" type="presOf" srcId="{C04C759B-0F5F-48DD-92F1-7921336A1397}" destId="{8B15F658-D47E-4147-B31B-0CA8ACFF563E}" srcOrd="1" destOrd="0" presId="urn:microsoft.com/office/officeart/2005/8/layout/venn1"/>
    <dgm:cxn modelId="{FC13D052-8557-49C4-8D6C-8F27C2D35D65}" srcId="{02813CFD-3D3D-467D-A616-D9D34E495F07}" destId="{E11356D2-F0BF-424D-98D7-74C416BE9087}" srcOrd="2" destOrd="0" parTransId="{55372B9B-53CC-4BA5-8554-ECA6A807CF57}" sibTransId="{BD894734-FB38-497C-BE36-45BB73EA6DEA}"/>
    <dgm:cxn modelId="{99066FC2-C62F-4026-8328-25AD7BC87250}" type="presOf" srcId="{CA60FC04-AA3C-4BA4-A184-6BF07D610F11}" destId="{07627257-66CF-45C9-8C06-EE39023564CE}" srcOrd="1" destOrd="0" presId="urn:microsoft.com/office/officeart/2005/8/layout/venn1"/>
    <dgm:cxn modelId="{E8BC5D0A-7BCD-4A71-8A65-EE5D4B8E65E3}" type="presOf" srcId="{02813CFD-3D3D-467D-A616-D9D34E495F07}" destId="{20871746-86CF-48D4-8CE8-A31FA40FAD12}" srcOrd="0" destOrd="0" presId="urn:microsoft.com/office/officeart/2005/8/layout/venn1"/>
    <dgm:cxn modelId="{0C4606C6-59E7-4277-8DF6-FC02D7AA41F5}" type="presOf" srcId="{C04C759B-0F5F-48DD-92F1-7921336A1397}" destId="{562707EC-0C79-4281-A13C-981F172B9D74}" srcOrd="0" destOrd="0" presId="urn:microsoft.com/office/officeart/2005/8/layout/venn1"/>
    <dgm:cxn modelId="{530273F1-21B9-444D-984A-BB983A68A08E}" type="presOf" srcId="{E11356D2-F0BF-424D-98D7-74C416BE9087}" destId="{0F65C2E5-F389-4639-9A95-D9FC27684E4A}" srcOrd="0" destOrd="0" presId="urn:microsoft.com/office/officeart/2005/8/layout/venn1"/>
    <dgm:cxn modelId="{07A8F53C-7F06-487F-9C76-A846EB1E0A34}" type="presOf" srcId="{CA60FC04-AA3C-4BA4-A184-6BF07D610F11}" destId="{6D0736F4-8550-49E7-9A82-816B17916378}" srcOrd="0" destOrd="0" presId="urn:microsoft.com/office/officeart/2005/8/layout/venn1"/>
    <dgm:cxn modelId="{C8E35B68-0B7A-4282-8BB5-9D65C1706682}" srcId="{02813CFD-3D3D-467D-A616-D9D34E495F07}" destId="{CA60FC04-AA3C-4BA4-A184-6BF07D610F11}" srcOrd="1" destOrd="0" parTransId="{F1AA4830-2F89-4907-A870-9322ED208E5E}" sibTransId="{EF313934-D8AD-4EB0-B28F-235AF9F72AF6}"/>
    <dgm:cxn modelId="{013C65FA-8C68-4E7A-8446-5A7083AAB680}" type="presOf" srcId="{E11356D2-F0BF-424D-98D7-74C416BE9087}" destId="{B34C381A-B2C0-4BBD-BA90-E18288F23352}" srcOrd="1" destOrd="0" presId="urn:microsoft.com/office/officeart/2005/8/layout/venn1"/>
    <dgm:cxn modelId="{AA69581B-687F-4B29-A0EF-76CD486C310E}" type="presParOf" srcId="{20871746-86CF-48D4-8CE8-A31FA40FAD12}" destId="{562707EC-0C79-4281-A13C-981F172B9D74}" srcOrd="0" destOrd="0" presId="urn:microsoft.com/office/officeart/2005/8/layout/venn1"/>
    <dgm:cxn modelId="{977AF50B-517C-4E66-8ED1-DB376E27881C}" type="presParOf" srcId="{20871746-86CF-48D4-8CE8-A31FA40FAD12}" destId="{8B15F658-D47E-4147-B31B-0CA8ACFF563E}" srcOrd="1" destOrd="0" presId="urn:microsoft.com/office/officeart/2005/8/layout/venn1"/>
    <dgm:cxn modelId="{5F1CCA24-2E5A-42E8-8DEF-755077369EBC}" type="presParOf" srcId="{20871746-86CF-48D4-8CE8-A31FA40FAD12}" destId="{6D0736F4-8550-49E7-9A82-816B17916378}" srcOrd="2" destOrd="0" presId="urn:microsoft.com/office/officeart/2005/8/layout/venn1"/>
    <dgm:cxn modelId="{17676012-CBA9-4C95-91A7-065D21A78712}" type="presParOf" srcId="{20871746-86CF-48D4-8CE8-A31FA40FAD12}" destId="{07627257-66CF-45C9-8C06-EE39023564CE}" srcOrd="3" destOrd="0" presId="urn:microsoft.com/office/officeart/2005/8/layout/venn1"/>
    <dgm:cxn modelId="{F75BF74C-6046-4AAE-9AF5-B9BB724933C4}" type="presParOf" srcId="{20871746-86CF-48D4-8CE8-A31FA40FAD12}" destId="{0F65C2E5-F389-4639-9A95-D9FC27684E4A}" srcOrd="4" destOrd="0" presId="urn:microsoft.com/office/officeart/2005/8/layout/venn1"/>
    <dgm:cxn modelId="{879F8170-6599-47E0-B326-35F5008EE55E}" type="presParOf" srcId="{20871746-86CF-48D4-8CE8-A31FA40FAD12}" destId="{B34C381A-B2C0-4BBD-BA90-E18288F23352}"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A7CDC2-B330-4843-B181-21E97D954FC8}" type="doc">
      <dgm:prSet loTypeId="urn:microsoft.com/office/officeart/2005/8/layout/lProcess2" loCatId="list" qsTypeId="urn:microsoft.com/office/officeart/2005/8/quickstyle/simple5" qsCatId="simple" csTypeId="urn:microsoft.com/office/officeart/2005/8/colors/accent1_4" csCatId="accent1" phldr="1"/>
      <dgm:spPr/>
      <dgm:t>
        <a:bodyPr/>
        <a:lstStyle/>
        <a:p>
          <a:endParaRPr lang="en-US"/>
        </a:p>
      </dgm:t>
    </dgm:pt>
    <dgm:pt modelId="{72727F47-A9A7-4E7B-8AA0-E4C9ABC6C914}">
      <dgm:prSet phldrT="[Text]" custT="1"/>
      <dgm:spPr/>
      <dgm:t>
        <a:bodyPr/>
        <a:lstStyle/>
        <a:p>
          <a:pPr rtl="1"/>
          <a:endParaRPr lang="ar-EG" sz="1800" b="1" dirty="0" smtClean="0"/>
        </a:p>
        <a:p>
          <a:pPr rtl="1"/>
          <a:endParaRPr lang="ar-EG" sz="1800" b="1" dirty="0" smtClean="0"/>
        </a:p>
        <a:p>
          <a:pPr rtl="1"/>
          <a:endParaRPr lang="ar-EG" sz="1800" b="1" dirty="0" smtClean="0"/>
        </a:p>
        <a:p>
          <a:pPr rtl="1"/>
          <a:r>
            <a:rPr lang="ar-EG" sz="2400" b="1" dirty="0" smtClean="0"/>
            <a:t>تنفيذ الاجراءات الوقائية</a:t>
          </a:r>
          <a:endParaRPr lang="en-US" sz="2400" b="1" dirty="0"/>
        </a:p>
      </dgm:t>
    </dgm:pt>
    <dgm:pt modelId="{A4B17299-0B35-46B0-B12D-EA87761A6CBE}" type="parTrans" cxnId="{23D077B7-99C8-40FC-9179-2988CFCEB3BB}">
      <dgm:prSet/>
      <dgm:spPr/>
      <dgm:t>
        <a:bodyPr/>
        <a:lstStyle/>
        <a:p>
          <a:endParaRPr lang="en-US" sz="1800" b="1"/>
        </a:p>
      </dgm:t>
    </dgm:pt>
    <dgm:pt modelId="{D778C83E-27D4-4DFF-9114-0A122C5CBF78}" type="sibTrans" cxnId="{23D077B7-99C8-40FC-9179-2988CFCEB3BB}">
      <dgm:prSet/>
      <dgm:spPr/>
      <dgm:t>
        <a:bodyPr/>
        <a:lstStyle/>
        <a:p>
          <a:endParaRPr lang="en-US" sz="1800" b="1"/>
        </a:p>
      </dgm:t>
    </dgm:pt>
    <dgm:pt modelId="{570CF342-46DA-47EB-A856-9F57946A91A7}">
      <dgm:prSet phldrT="[Text]" custT="1"/>
      <dgm:spPr/>
      <dgm:t>
        <a:bodyPr/>
        <a:lstStyle/>
        <a:p>
          <a:endParaRPr lang="ar-EG" sz="1800" b="1" dirty="0" smtClean="0"/>
        </a:p>
        <a:p>
          <a:endParaRPr lang="ar-EG" sz="1800" b="1" dirty="0" smtClean="0"/>
        </a:p>
        <a:p>
          <a:endParaRPr lang="ar-EG" sz="1800" b="1" dirty="0" smtClean="0"/>
        </a:p>
        <a:p>
          <a:r>
            <a:rPr lang="ar-EG" sz="2400" b="1" dirty="0" smtClean="0"/>
            <a:t>حشد الطاقات والتدريب</a:t>
          </a:r>
          <a:endParaRPr lang="en-US" sz="2400" b="1" dirty="0"/>
        </a:p>
      </dgm:t>
    </dgm:pt>
    <dgm:pt modelId="{25E3C88F-0E0F-470C-98BC-5E9DC3305720}" type="parTrans" cxnId="{DA60DB58-1EF1-4B90-850C-260211594294}">
      <dgm:prSet/>
      <dgm:spPr/>
      <dgm:t>
        <a:bodyPr/>
        <a:lstStyle/>
        <a:p>
          <a:endParaRPr lang="en-US" sz="1800" b="1"/>
        </a:p>
      </dgm:t>
    </dgm:pt>
    <dgm:pt modelId="{65C870F7-42B4-4AD0-934E-173C41A9DC65}" type="sibTrans" cxnId="{DA60DB58-1EF1-4B90-850C-260211594294}">
      <dgm:prSet/>
      <dgm:spPr/>
      <dgm:t>
        <a:bodyPr/>
        <a:lstStyle/>
        <a:p>
          <a:endParaRPr lang="en-US" sz="1800" b="1"/>
        </a:p>
      </dgm:t>
    </dgm:pt>
    <dgm:pt modelId="{7326B688-5ED9-4740-8880-72C62E72A639}">
      <dgm:prSet phldrT="[Text]" custT="1"/>
      <dgm:spPr/>
      <dgm:t>
        <a:bodyPr/>
        <a:lstStyle/>
        <a:p>
          <a:endParaRPr lang="ar-EG" sz="1800" b="1" dirty="0" smtClean="0"/>
        </a:p>
        <a:p>
          <a:endParaRPr lang="ar-EG" sz="1800" b="1" dirty="0" smtClean="0"/>
        </a:p>
        <a:p>
          <a:endParaRPr lang="ar-EG" sz="1800" b="1" dirty="0" smtClean="0"/>
        </a:p>
        <a:p>
          <a:r>
            <a:rPr lang="ar-EG" sz="2400" b="1" dirty="0" smtClean="0"/>
            <a:t>تحديد مناطق الخطر الزلزالى</a:t>
          </a:r>
          <a:endParaRPr lang="en-US" sz="2400" b="1" dirty="0"/>
        </a:p>
      </dgm:t>
    </dgm:pt>
    <dgm:pt modelId="{1186407F-49B4-4F7E-A70B-E6189DEF4766}" type="parTrans" cxnId="{B694BB32-8AEB-4AAC-97B0-08D62631C7AB}">
      <dgm:prSet/>
      <dgm:spPr/>
      <dgm:t>
        <a:bodyPr/>
        <a:lstStyle/>
        <a:p>
          <a:endParaRPr lang="en-US" sz="1800" b="1"/>
        </a:p>
      </dgm:t>
    </dgm:pt>
    <dgm:pt modelId="{5F99DD7E-242F-4D52-9349-02FBA59CCCFC}" type="sibTrans" cxnId="{B694BB32-8AEB-4AAC-97B0-08D62631C7AB}">
      <dgm:prSet/>
      <dgm:spPr/>
      <dgm:t>
        <a:bodyPr/>
        <a:lstStyle/>
        <a:p>
          <a:endParaRPr lang="en-US" sz="1800" b="1"/>
        </a:p>
      </dgm:t>
    </dgm:pt>
    <dgm:pt modelId="{55C21104-76B7-4B1A-96E5-A56B73C2C487}">
      <dgm:prSet custT="1"/>
      <dgm:spPr/>
      <dgm:t>
        <a:bodyPr/>
        <a:lstStyle/>
        <a:p>
          <a:pPr rtl="1"/>
          <a:endParaRPr lang="ar-EG" sz="900" b="1" dirty="0" smtClean="0"/>
        </a:p>
        <a:p>
          <a:pPr rtl="1"/>
          <a:endParaRPr lang="ar-EG" sz="2400" b="1" dirty="0" smtClean="0"/>
        </a:p>
        <a:p>
          <a:pPr rtl="1"/>
          <a:endParaRPr lang="ar-EG" sz="2400" b="1" dirty="0" smtClean="0"/>
        </a:p>
        <a:p>
          <a:pPr rtl="1"/>
          <a:r>
            <a:rPr lang="ar-EG" sz="2400" b="1" dirty="0" smtClean="0"/>
            <a:t>اعداد خطط المواجهة</a:t>
          </a:r>
          <a:endParaRPr lang="en-US" sz="2400" b="1" dirty="0"/>
        </a:p>
      </dgm:t>
    </dgm:pt>
    <dgm:pt modelId="{ADBBCD28-D8D7-48C3-80A3-5E4D96E74BB2}" type="parTrans" cxnId="{9DE7901E-05CF-4516-8171-31235EADA16A}">
      <dgm:prSet/>
      <dgm:spPr/>
      <dgm:t>
        <a:bodyPr/>
        <a:lstStyle/>
        <a:p>
          <a:endParaRPr lang="en-US"/>
        </a:p>
      </dgm:t>
    </dgm:pt>
    <dgm:pt modelId="{550C55B1-07FF-492C-B98F-27019E0E751B}" type="sibTrans" cxnId="{9DE7901E-05CF-4516-8171-31235EADA16A}">
      <dgm:prSet/>
      <dgm:spPr/>
      <dgm:t>
        <a:bodyPr/>
        <a:lstStyle/>
        <a:p>
          <a:endParaRPr lang="en-US"/>
        </a:p>
      </dgm:t>
    </dgm:pt>
    <dgm:pt modelId="{51AA7236-7573-4146-A2B3-C22ACCEFE522}">
      <dgm:prSet custT="1"/>
      <dgm:spPr/>
      <dgm:t>
        <a:bodyPr/>
        <a:lstStyle/>
        <a:p>
          <a:endParaRPr lang="ar-EG" sz="1800" b="1" dirty="0" smtClean="0"/>
        </a:p>
        <a:p>
          <a:endParaRPr lang="ar-EG" sz="1800" b="1" dirty="0" smtClean="0"/>
        </a:p>
        <a:p>
          <a:endParaRPr lang="ar-EG" sz="1800" b="1" dirty="0" smtClean="0"/>
        </a:p>
        <a:p>
          <a:endParaRPr lang="ar-EG" sz="1800" b="1" dirty="0" smtClean="0"/>
        </a:p>
        <a:p>
          <a:endParaRPr lang="ar-EG" sz="1800" b="1" dirty="0" smtClean="0"/>
        </a:p>
        <a:p>
          <a:endParaRPr lang="ar-EG" sz="1800" b="1" dirty="0" smtClean="0"/>
        </a:p>
        <a:p>
          <a:pPr rtl="1"/>
          <a:r>
            <a:rPr lang="ar-EG" sz="2400" b="1" dirty="0" smtClean="0"/>
            <a:t>اكتشاف اشارات الانذار المبكر</a:t>
          </a:r>
        </a:p>
        <a:p>
          <a:pPr rtl="1"/>
          <a:endParaRPr lang="ar-EG" sz="2400" b="1" dirty="0" smtClean="0"/>
        </a:p>
      </dgm:t>
    </dgm:pt>
    <dgm:pt modelId="{9D467B6B-3312-4110-9EB2-8CA57CFABABF}" type="sibTrans" cxnId="{7E05C4FE-4944-4591-818A-0722AC1CE1FB}">
      <dgm:prSet/>
      <dgm:spPr/>
      <dgm:t>
        <a:bodyPr/>
        <a:lstStyle/>
        <a:p>
          <a:endParaRPr lang="en-US" sz="1800" b="1"/>
        </a:p>
      </dgm:t>
    </dgm:pt>
    <dgm:pt modelId="{3F16100E-C3A8-42D3-A17D-3A35BCD59083}" type="parTrans" cxnId="{7E05C4FE-4944-4591-818A-0722AC1CE1FB}">
      <dgm:prSet/>
      <dgm:spPr/>
      <dgm:t>
        <a:bodyPr/>
        <a:lstStyle/>
        <a:p>
          <a:endParaRPr lang="en-US" sz="1800" b="1"/>
        </a:p>
      </dgm:t>
    </dgm:pt>
    <dgm:pt modelId="{7AA8E3DD-987B-4C4E-92AD-EBDEC38C048B}" type="pres">
      <dgm:prSet presAssocID="{84A7CDC2-B330-4843-B181-21E97D954FC8}" presName="theList" presStyleCnt="0">
        <dgm:presLayoutVars>
          <dgm:dir/>
          <dgm:animLvl val="lvl"/>
          <dgm:resizeHandles val="exact"/>
        </dgm:presLayoutVars>
      </dgm:prSet>
      <dgm:spPr/>
      <dgm:t>
        <a:bodyPr/>
        <a:lstStyle/>
        <a:p>
          <a:endParaRPr lang="en-US"/>
        </a:p>
      </dgm:t>
    </dgm:pt>
    <dgm:pt modelId="{2CACC568-2F6F-4844-8244-5959A0B9072B}" type="pres">
      <dgm:prSet presAssocID="{72727F47-A9A7-4E7B-8AA0-E4C9ABC6C914}" presName="compNode" presStyleCnt="0"/>
      <dgm:spPr/>
    </dgm:pt>
    <dgm:pt modelId="{A8C1D7AB-337D-4EDD-B553-09DE1773F921}" type="pres">
      <dgm:prSet presAssocID="{72727F47-A9A7-4E7B-8AA0-E4C9ABC6C914}" presName="aNode" presStyleLbl="bgShp" presStyleIdx="0" presStyleCnt="5"/>
      <dgm:spPr/>
      <dgm:t>
        <a:bodyPr/>
        <a:lstStyle/>
        <a:p>
          <a:endParaRPr lang="en-US"/>
        </a:p>
      </dgm:t>
    </dgm:pt>
    <dgm:pt modelId="{D03F3253-B1A9-4ECD-A09A-230BEA6AE4A0}" type="pres">
      <dgm:prSet presAssocID="{72727F47-A9A7-4E7B-8AA0-E4C9ABC6C914}" presName="textNode" presStyleLbl="bgShp" presStyleIdx="0" presStyleCnt="5"/>
      <dgm:spPr/>
      <dgm:t>
        <a:bodyPr/>
        <a:lstStyle/>
        <a:p>
          <a:endParaRPr lang="en-US"/>
        </a:p>
      </dgm:t>
    </dgm:pt>
    <dgm:pt modelId="{B9CFE63D-AC9C-414D-95BC-72479B1FD34A}" type="pres">
      <dgm:prSet presAssocID="{72727F47-A9A7-4E7B-8AA0-E4C9ABC6C914}" presName="compChildNode" presStyleCnt="0"/>
      <dgm:spPr/>
    </dgm:pt>
    <dgm:pt modelId="{13B99C19-CCDB-486E-BE3B-CAC0DB1AA483}" type="pres">
      <dgm:prSet presAssocID="{72727F47-A9A7-4E7B-8AA0-E4C9ABC6C914}" presName="theInnerList" presStyleCnt="0"/>
      <dgm:spPr/>
    </dgm:pt>
    <dgm:pt modelId="{A15B5FD3-55C9-41C9-B628-C83FE82B5F6D}" type="pres">
      <dgm:prSet presAssocID="{72727F47-A9A7-4E7B-8AA0-E4C9ABC6C914}" presName="aSpace" presStyleCnt="0"/>
      <dgm:spPr/>
    </dgm:pt>
    <dgm:pt modelId="{F93C29A7-916A-467E-9337-DF0464A0B26F}" type="pres">
      <dgm:prSet presAssocID="{570CF342-46DA-47EB-A856-9F57946A91A7}" presName="compNode" presStyleCnt="0"/>
      <dgm:spPr/>
    </dgm:pt>
    <dgm:pt modelId="{E616185C-87A7-42B1-8717-3460F6B39B38}" type="pres">
      <dgm:prSet presAssocID="{570CF342-46DA-47EB-A856-9F57946A91A7}" presName="aNode" presStyleLbl="bgShp" presStyleIdx="1" presStyleCnt="5" custLinFactNeighborX="-1407"/>
      <dgm:spPr/>
      <dgm:t>
        <a:bodyPr/>
        <a:lstStyle/>
        <a:p>
          <a:endParaRPr lang="en-US"/>
        </a:p>
      </dgm:t>
    </dgm:pt>
    <dgm:pt modelId="{49A4CB55-DFA9-48C6-B532-3872639D3E3B}" type="pres">
      <dgm:prSet presAssocID="{570CF342-46DA-47EB-A856-9F57946A91A7}" presName="textNode" presStyleLbl="bgShp" presStyleIdx="1" presStyleCnt="5"/>
      <dgm:spPr/>
      <dgm:t>
        <a:bodyPr/>
        <a:lstStyle/>
        <a:p>
          <a:endParaRPr lang="en-US"/>
        </a:p>
      </dgm:t>
    </dgm:pt>
    <dgm:pt modelId="{1BFFF2DB-C680-4DAC-82EF-698AA311C44E}" type="pres">
      <dgm:prSet presAssocID="{570CF342-46DA-47EB-A856-9F57946A91A7}" presName="compChildNode" presStyleCnt="0"/>
      <dgm:spPr/>
    </dgm:pt>
    <dgm:pt modelId="{BC07B6FA-86C2-4E47-A59A-224124C97C69}" type="pres">
      <dgm:prSet presAssocID="{570CF342-46DA-47EB-A856-9F57946A91A7}" presName="theInnerList" presStyleCnt="0"/>
      <dgm:spPr/>
    </dgm:pt>
    <dgm:pt modelId="{AFE0D26F-334B-4B62-94E2-6B7917E85148}" type="pres">
      <dgm:prSet presAssocID="{570CF342-46DA-47EB-A856-9F57946A91A7}" presName="aSpace" presStyleCnt="0"/>
      <dgm:spPr/>
    </dgm:pt>
    <dgm:pt modelId="{1782AABF-A182-41D1-BDB5-BA2D047E0CBE}" type="pres">
      <dgm:prSet presAssocID="{55C21104-76B7-4B1A-96E5-A56B73C2C487}" presName="compNode" presStyleCnt="0"/>
      <dgm:spPr/>
    </dgm:pt>
    <dgm:pt modelId="{235D5182-59F4-413D-805B-6A2F77026131}" type="pres">
      <dgm:prSet presAssocID="{55C21104-76B7-4B1A-96E5-A56B73C2C487}" presName="aNode" presStyleLbl="bgShp" presStyleIdx="2" presStyleCnt="5"/>
      <dgm:spPr/>
      <dgm:t>
        <a:bodyPr/>
        <a:lstStyle/>
        <a:p>
          <a:endParaRPr lang="en-US"/>
        </a:p>
      </dgm:t>
    </dgm:pt>
    <dgm:pt modelId="{BDF61926-7C68-4858-ACA9-DB35AE4D256A}" type="pres">
      <dgm:prSet presAssocID="{55C21104-76B7-4B1A-96E5-A56B73C2C487}" presName="textNode" presStyleLbl="bgShp" presStyleIdx="2" presStyleCnt="5"/>
      <dgm:spPr/>
      <dgm:t>
        <a:bodyPr/>
        <a:lstStyle/>
        <a:p>
          <a:endParaRPr lang="en-US"/>
        </a:p>
      </dgm:t>
    </dgm:pt>
    <dgm:pt modelId="{4748EA52-24FF-4491-B247-2831991E543B}" type="pres">
      <dgm:prSet presAssocID="{55C21104-76B7-4B1A-96E5-A56B73C2C487}" presName="compChildNode" presStyleCnt="0"/>
      <dgm:spPr/>
    </dgm:pt>
    <dgm:pt modelId="{DB16C9EB-9186-4693-8635-9E617F666184}" type="pres">
      <dgm:prSet presAssocID="{55C21104-76B7-4B1A-96E5-A56B73C2C487}" presName="theInnerList" presStyleCnt="0"/>
      <dgm:spPr/>
    </dgm:pt>
    <dgm:pt modelId="{E62D3C23-5B49-4DB6-ABA6-FBA387F24F4F}" type="pres">
      <dgm:prSet presAssocID="{55C21104-76B7-4B1A-96E5-A56B73C2C487}" presName="aSpace" presStyleCnt="0"/>
      <dgm:spPr/>
    </dgm:pt>
    <dgm:pt modelId="{7369DBEF-8785-4C88-A87F-527FE5FDA11A}" type="pres">
      <dgm:prSet presAssocID="{51AA7236-7573-4146-A2B3-C22ACCEFE522}" presName="compNode" presStyleCnt="0"/>
      <dgm:spPr/>
    </dgm:pt>
    <dgm:pt modelId="{E775A570-6504-4801-BECF-1A807A1B6B63}" type="pres">
      <dgm:prSet presAssocID="{51AA7236-7573-4146-A2B3-C22ACCEFE522}" presName="aNode" presStyleLbl="bgShp" presStyleIdx="3" presStyleCnt="5" custLinFactNeighborX="4084"/>
      <dgm:spPr/>
      <dgm:t>
        <a:bodyPr/>
        <a:lstStyle/>
        <a:p>
          <a:endParaRPr lang="en-US"/>
        </a:p>
      </dgm:t>
    </dgm:pt>
    <dgm:pt modelId="{04E1D38C-8532-448B-8E40-97177CF59E3C}" type="pres">
      <dgm:prSet presAssocID="{51AA7236-7573-4146-A2B3-C22ACCEFE522}" presName="textNode" presStyleLbl="bgShp" presStyleIdx="3" presStyleCnt="5"/>
      <dgm:spPr/>
      <dgm:t>
        <a:bodyPr/>
        <a:lstStyle/>
        <a:p>
          <a:endParaRPr lang="en-US"/>
        </a:p>
      </dgm:t>
    </dgm:pt>
    <dgm:pt modelId="{DB7D7A41-F53D-4764-9843-2A3E89CA1D84}" type="pres">
      <dgm:prSet presAssocID="{51AA7236-7573-4146-A2B3-C22ACCEFE522}" presName="compChildNode" presStyleCnt="0"/>
      <dgm:spPr/>
    </dgm:pt>
    <dgm:pt modelId="{2C61C0CA-92F9-433A-B3B5-49C17E6A5C3C}" type="pres">
      <dgm:prSet presAssocID="{51AA7236-7573-4146-A2B3-C22ACCEFE522}" presName="theInnerList" presStyleCnt="0"/>
      <dgm:spPr/>
    </dgm:pt>
    <dgm:pt modelId="{B6BB479C-6E0B-4C76-9456-976330C3743D}" type="pres">
      <dgm:prSet presAssocID="{51AA7236-7573-4146-A2B3-C22ACCEFE522}" presName="aSpace" presStyleCnt="0"/>
      <dgm:spPr/>
    </dgm:pt>
    <dgm:pt modelId="{09A1FB77-3E5D-4387-B2FF-6B64A53E1ADE}" type="pres">
      <dgm:prSet presAssocID="{7326B688-5ED9-4740-8880-72C62E72A639}" presName="compNode" presStyleCnt="0"/>
      <dgm:spPr/>
    </dgm:pt>
    <dgm:pt modelId="{CDDEF1AE-A953-44B5-971B-3A0FFC4B820E}" type="pres">
      <dgm:prSet presAssocID="{7326B688-5ED9-4740-8880-72C62E72A639}" presName="aNode" presStyleLbl="bgShp" presStyleIdx="4" presStyleCnt="5"/>
      <dgm:spPr/>
      <dgm:t>
        <a:bodyPr/>
        <a:lstStyle/>
        <a:p>
          <a:endParaRPr lang="en-US"/>
        </a:p>
      </dgm:t>
    </dgm:pt>
    <dgm:pt modelId="{2C4B2EA5-CE21-4A72-B160-86E1DEA85C00}" type="pres">
      <dgm:prSet presAssocID="{7326B688-5ED9-4740-8880-72C62E72A639}" presName="textNode" presStyleLbl="bgShp" presStyleIdx="4" presStyleCnt="5"/>
      <dgm:spPr/>
      <dgm:t>
        <a:bodyPr/>
        <a:lstStyle/>
        <a:p>
          <a:endParaRPr lang="en-US"/>
        </a:p>
      </dgm:t>
    </dgm:pt>
    <dgm:pt modelId="{B42E84F5-B00E-4C14-BFAC-291529FBB2D4}" type="pres">
      <dgm:prSet presAssocID="{7326B688-5ED9-4740-8880-72C62E72A639}" presName="compChildNode" presStyleCnt="0"/>
      <dgm:spPr/>
    </dgm:pt>
    <dgm:pt modelId="{A5BE0DF6-5B35-4FA0-82C3-A49B9E5BD8BD}" type="pres">
      <dgm:prSet presAssocID="{7326B688-5ED9-4740-8880-72C62E72A639}" presName="theInnerList" presStyleCnt="0"/>
      <dgm:spPr/>
    </dgm:pt>
  </dgm:ptLst>
  <dgm:cxnLst>
    <dgm:cxn modelId="{DA60DB58-1EF1-4B90-850C-260211594294}" srcId="{84A7CDC2-B330-4843-B181-21E97D954FC8}" destId="{570CF342-46DA-47EB-A856-9F57946A91A7}" srcOrd="1" destOrd="0" parTransId="{25E3C88F-0E0F-470C-98BC-5E9DC3305720}" sibTransId="{65C870F7-42B4-4AD0-934E-173C41A9DC65}"/>
    <dgm:cxn modelId="{23D077B7-99C8-40FC-9179-2988CFCEB3BB}" srcId="{84A7CDC2-B330-4843-B181-21E97D954FC8}" destId="{72727F47-A9A7-4E7B-8AA0-E4C9ABC6C914}" srcOrd="0" destOrd="0" parTransId="{A4B17299-0B35-46B0-B12D-EA87761A6CBE}" sibTransId="{D778C83E-27D4-4DFF-9114-0A122C5CBF78}"/>
    <dgm:cxn modelId="{17373B58-04BB-409E-8050-434F8CC46E49}" type="presOf" srcId="{7326B688-5ED9-4740-8880-72C62E72A639}" destId="{CDDEF1AE-A953-44B5-971B-3A0FFC4B820E}" srcOrd="0" destOrd="0" presId="urn:microsoft.com/office/officeart/2005/8/layout/lProcess2"/>
    <dgm:cxn modelId="{4FDB6DEA-9968-4BE3-B885-78F4979BB791}" type="presOf" srcId="{570CF342-46DA-47EB-A856-9F57946A91A7}" destId="{E616185C-87A7-42B1-8717-3460F6B39B38}" srcOrd="0" destOrd="0" presId="urn:microsoft.com/office/officeart/2005/8/layout/lProcess2"/>
    <dgm:cxn modelId="{C1201831-07FB-4781-B0E9-74AA7AAC0BE8}" type="presOf" srcId="{84A7CDC2-B330-4843-B181-21E97D954FC8}" destId="{7AA8E3DD-987B-4C4E-92AD-EBDEC38C048B}" srcOrd="0" destOrd="0" presId="urn:microsoft.com/office/officeart/2005/8/layout/lProcess2"/>
    <dgm:cxn modelId="{7E05C4FE-4944-4591-818A-0722AC1CE1FB}" srcId="{84A7CDC2-B330-4843-B181-21E97D954FC8}" destId="{51AA7236-7573-4146-A2B3-C22ACCEFE522}" srcOrd="3" destOrd="0" parTransId="{3F16100E-C3A8-42D3-A17D-3A35BCD59083}" sibTransId="{9D467B6B-3312-4110-9EB2-8CA57CFABABF}"/>
    <dgm:cxn modelId="{ACDDEA86-36E9-4AAC-B1CB-0EB6D1D3BD32}" type="presOf" srcId="{570CF342-46DA-47EB-A856-9F57946A91A7}" destId="{49A4CB55-DFA9-48C6-B532-3872639D3E3B}" srcOrd="1" destOrd="0" presId="urn:microsoft.com/office/officeart/2005/8/layout/lProcess2"/>
    <dgm:cxn modelId="{E8FF5464-0DF5-4CA6-8D9A-2AED0DF3516B}" type="presOf" srcId="{55C21104-76B7-4B1A-96E5-A56B73C2C487}" destId="{235D5182-59F4-413D-805B-6A2F77026131}" srcOrd="0" destOrd="0" presId="urn:microsoft.com/office/officeart/2005/8/layout/lProcess2"/>
    <dgm:cxn modelId="{A65D9D45-DD07-4ACD-B0A3-4D31D093E560}" type="presOf" srcId="{51AA7236-7573-4146-A2B3-C22ACCEFE522}" destId="{04E1D38C-8532-448B-8E40-97177CF59E3C}" srcOrd="1" destOrd="0" presId="urn:microsoft.com/office/officeart/2005/8/layout/lProcess2"/>
    <dgm:cxn modelId="{9DE7901E-05CF-4516-8171-31235EADA16A}" srcId="{84A7CDC2-B330-4843-B181-21E97D954FC8}" destId="{55C21104-76B7-4B1A-96E5-A56B73C2C487}" srcOrd="2" destOrd="0" parTransId="{ADBBCD28-D8D7-48C3-80A3-5E4D96E74BB2}" sibTransId="{550C55B1-07FF-492C-B98F-27019E0E751B}"/>
    <dgm:cxn modelId="{4A271BEA-8761-4C8A-AFD9-AC5B42D90DDC}" type="presOf" srcId="{51AA7236-7573-4146-A2B3-C22ACCEFE522}" destId="{E775A570-6504-4801-BECF-1A807A1B6B63}" srcOrd="0" destOrd="0" presId="urn:microsoft.com/office/officeart/2005/8/layout/lProcess2"/>
    <dgm:cxn modelId="{7223C4B3-E209-4D3B-A242-F0AF7707975D}" type="presOf" srcId="{72727F47-A9A7-4E7B-8AA0-E4C9ABC6C914}" destId="{A8C1D7AB-337D-4EDD-B553-09DE1773F921}" srcOrd="0" destOrd="0" presId="urn:microsoft.com/office/officeart/2005/8/layout/lProcess2"/>
    <dgm:cxn modelId="{C06F8B08-DF15-4A11-956C-FDB303B15241}" type="presOf" srcId="{55C21104-76B7-4B1A-96E5-A56B73C2C487}" destId="{BDF61926-7C68-4858-ACA9-DB35AE4D256A}" srcOrd="1" destOrd="0" presId="urn:microsoft.com/office/officeart/2005/8/layout/lProcess2"/>
    <dgm:cxn modelId="{50704F88-648E-410E-9EBC-A052F369AB5E}" type="presOf" srcId="{72727F47-A9A7-4E7B-8AA0-E4C9ABC6C914}" destId="{D03F3253-B1A9-4ECD-A09A-230BEA6AE4A0}" srcOrd="1" destOrd="0" presId="urn:microsoft.com/office/officeart/2005/8/layout/lProcess2"/>
    <dgm:cxn modelId="{5CEE1F86-0807-43A5-9E56-491B6EDDE3B0}" type="presOf" srcId="{7326B688-5ED9-4740-8880-72C62E72A639}" destId="{2C4B2EA5-CE21-4A72-B160-86E1DEA85C00}" srcOrd="1" destOrd="0" presId="urn:microsoft.com/office/officeart/2005/8/layout/lProcess2"/>
    <dgm:cxn modelId="{B694BB32-8AEB-4AAC-97B0-08D62631C7AB}" srcId="{84A7CDC2-B330-4843-B181-21E97D954FC8}" destId="{7326B688-5ED9-4740-8880-72C62E72A639}" srcOrd="4" destOrd="0" parTransId="{1186407F-49B4-4F7E-A70B-E6189DEF4766}" sibTransId="{5F99DD7E-242F-4D52-9349-02FBA59CCCFC}"/>
    <dgm:cxn modelId="{D02D61D8-EA37-4E55-A985-4CE12D1FF291}" type="presParOf" srcId="{7AA8E3DD-987B-4C4E-92AD-EBDEC38C048B}" destId="{2CACC568-2F6F-4844-8244-5959A0B9072B}" srcOrd="0" destOrd="0" presId="urn:microsoft.com/office/officeart/2005/8/layout/lProcess2"/>
    <dgm:cxn modelId="{34737755-4C1B-47CC-AC86-F092DDE98C7E}" type="presParOf" srcId="{2CACC568-2F6F-4844-8244-5959A0B9072B}" destId="{A8C1D7AB-337D-4EDD-B553-09DE1773F921}" srcOrd="0" destOrd="0" presId="urn:microsoft.com/office/officeart/2005/8/layout/lProcess2"/>
    <dgm:cxn modelId="{C6106B63-C175-4B9F-834B-FE03418F2C27}" type="presParOf" srcId="{2CACC568-2F6F-4844-8244-5959A0B9072B}" destId="{D03F3253-B1A9-4ECD-A09A-230BEA6AE4A0}" srcOrd="1" destOrd="0" presId="urn:microsoft.com/office/officeart/2005/8/layout/lProcess2"/>
    <dgm:cxn modelId="{76DEA015-3961-40AB-A7D3-F4FC5FD087B4}" type="presParOf" srcId="{2CACC568-2F6F-4844-8244-5959A0B9072B}" destId="{B9CFE63D-AC9C-414D-95BC-72479B1FD34A}" srcOrd="2" destOrd="0" presId="urn:microsoft.com/office/officeart/2005/8/layout/lProcess2"/>
    <dgm:cxn modelId="{1ACA5C1E-2517-4FB6-8DC8-EABD1D894BA5}" type="presParOf" srcId="{B9CFE63D-AC9C-414D-95BC-72479B1FD34A}" destId="{13B99C19-CCDB-486E-BE3B-CAC0DB1AA483}" srcOrd="0" destOrd="0" presId="urn:microsoft.com/office/officeart/2005/8/layout/lProcess2"/>
    <dgm:cxn modelId="{6B54C075-2F57-4D76-9C2E-E4A8D69173FC}" type="presParOf" srcId="{7AA8E3DD-987B-4C4E-92AD-EBDEC38C048B}" destId="{A15B5FD3-55C9-41C9-B628-C83FE82B5F6D}" srcOrd="1" destOrd="0" presId="urn:microsoft.com/office/officeart/2005/8/layout/lProcess2"/>
    <dgm:cxn modelId="{DB94FA91-DA12-4D93-9FDB-3FF818602C77}" type="presParOf" srcId="{7AA8E3DD-987B-4C4E-92AD-EBDEC38C048B}" destId="{F93C29A7-916A-467E-9337-DF0464A0B26F}" srcOrd="2" destOrd="0" presId="urn:microsoft.com/office/officeart/2005/8/layout/lProcess2"/>
    <dgm:cxn modelId="{21970F90-592B-468C-8489-5A05DA890192}" type="presParOf" srcId="{F93C29A7-916A-467E-9337-DF0464A0B26F}" destId="{E616185C-87A7-42B1-8717-3460F6B39B38}" srcOrd="0" destOrd="0" presId="urn:microsoft.com/office/officeart/2005/8/layout/lProcess2"/>
    <dgm:cxn modelId="{5BA2D714-BD26-4943-9BF6-19081EB79D42}" type="presParOf" srcId="{F93C29A7-916A-467E-9337-DF0464A0B26F}" destId="{49A4CB55-DFA9-48C6-B532-3872639D3E3B}" srcOrd="1" destOrd="0" presId="urn:microsoft.com/office/officeart/2005/8/layout/lProcess2"/>
    <dgm:cxn modelId="{90AFB0C7-2286-416A-86FB-71A92E4485F0}" type="presParOf" srcId="{F93C29A7-916A-467E-9337-DF0464A0B26F}" destId="{1BFFF2DB-C680-4DAC-82EF-698AA311C44E}" srcOrd="2" destOrd="0" presId="urn:microsoft.com/office/officeart/2005/8/layout/lProcess2"/>
    <dgm:cxn modelId="{639CD08E-F518-41B7-B64A-87B2A67316CD}" type="presParOf" srcId="{1BFFF2DB-C680-4DAC-82EF-698AA311C44E}" destId="{BC07B6FA-86C2-4E47-A59A-224124C97C69}" srcOrd="0" destOrd="0" presId="urn:microsoft.com/office/officeart/2005/8/layout/lProcess2"/>
    <dgm:cxn modelId="{07E7DBBD-17AF-4398-8915-22767EAD9105}" type="presParOf" srcId="{7AA8E3DD-987B-4C4E-92AD-EBDEC38C048B}" destId="{AFE0D26F-334B-4B62-94E2-6B7917E85148}" srcOrd="3" destOrd="0" presId="urn:microsoft.com/office/officeart/2005/8/layout/lProcess2"/>
    <dgm:cxn modelId="{90994601-6BC5-4B7B-B357-EE1274205E71}" type="presParOf" srcId="{7AA8E3DD-987B-4C4E-92AD-EBDEC38C048B}" destId="{1782AABF-A182-41D1-BDB5-BA2D047E0CBE}" srcOrd="4" destOrd="0" presId="urn:microsoft.com/office/officeart/2005/8/layout/lProcess2"/>
    <dgm:cxn modelId="{5513138F-08CE-4870-893B-269673FD2A06}" type="presParOf" srcId="{1782AABF-A182-41D1-BDB5-BA2D047E0CBE}" destId="{235D5182-59F4-413D-805B-6A2F77026131}" srcOrd="0" destOrd="0" presId="urn:microsoft.com/office/officeart/2005/8/layout/lProcess2"/>
    <dgm:cxn modelId="{3B4253A9-5805-4B08-BF09-CD13AF708398}" type="presParOf" srcId="{1782AABF-A182-41D1-BDB5-BA2D047E0CBE}" destId="{BDF61926-7C68-4858-ACA9-DB35AE4D256A}" srcOrd="1" destOrd="0" presId="urn:microsoft.com/office/officeart/2005/8/layout/lProcess2"/>
    <dgm:cxn modelId="{81D652ED-D430-4250-ABCB-AE413EFFAC00}" type="presParOf" srcId="{1782AABF-A182-41D1-BDB5-BA2D047E0CBE}" destId="{4748EA52-24FF-4491-B247-2831991E543B}" srcOrd="2" destOrd="0" presId="urn:microsoft.com/office/officeart/2005/8/layout/lProcess2"/>
    <dgm:cxn modelId="{0FAFB38B-18EC-497B-82BF-A1B2E1417D7B}" type="presParOf" srcId="{4748EA52-24FF-4491-B247-2831991E543B}" destId="{DB16C9EB-9186-4693-8635-9E617F666184}" srcOrd="0" destOrd="0" presId="urn:microsoft.com/office/officeart/2005/8/layout/lProcess2"/>
    <dgm:cxn modelId="{7258A74F-4743-4EF9-AA47-066D18486499}" type="presParOf" srcId="{7AA8E3DD-987B-4C4E-92AD-EBDEC38C048B}" destId="{E62D3C23-5B49-4DB6-ABA6-FBA387F24F4F}" srcOrd="5" destOrd="0" presId="urn:microsoft.com/office/officeart/2005/8/layout/lProcess2"/>
    <dgm:cxn modelId="{891EB94E-7A39-4AAB-B2A8-25C6F808043D}" type="presParOf" srcId="{7AA8E3DD-987B-4C4E-92AD-EBDEC38C048B}" destId="{7369DBEF-8785-4C88-A87F-527FE5FDA11A}" srcOrd="6" destOrd="0" presId="urn:microsoft.com/office/officeart/2005/8/layout/lProcess2"/>
    <dgm:cxn modelId="{AA588149-2CCE-4D8F-AC63-9A9DB958BE1B}" type="presParOf" srcId="{7369DBEF-8785-4C88-A87F-527FE5FDA11A}" destId="{E775A570-6504-4801-BECF-1A807A1B6B63}" srcOrd="0" destOrd="0" presId="urn:microsoft.com/office/officeart/2005/8/layout/lProcess2"/>
    <dgm:cxn modelId="{3A4DBB38-5064-49C7-B098-BAC390DB51D5}" type="presParOf" srcId="{7369DBEF-8785-4C88-A87F-527FE5FDA11A}" destId="{04E1D38C-8532-448B-8E40-97177CF59E3C}" srcOrd="1" destOrd="0" presId="urn:microsoft.com/office/officeart/2005/8/layout/lProcess2"/>
    <dgm:cxn modelId="{FA5A7CD6-0567-4F4C-92C5-30ACB2AB9191}" type="presParOf" srcId="{7369DBEF-8785-4C88-A87F-527FE5FDA11A}" destId="{DB7D7A41-F53D-4764-9843-2A3E89CA1D84}" srcOrd="2" destOrd="0" presId="urn:microsoft.com/office/officeart/2005/8/layout/lProcess2"/>
    <dgm:cxn modelId="{AF08C255-9D90-4E4F-A3D8-CE6ED7511209}" type="presParOf" srcId="{DB7D7A41-F53D-4764-9843-2A3E89CA1D84}" destId="{2C61C0CA-92F9-433A-B3B5-49C17E6A5C3C}" srcOrd="0" destOrd="0" presId="urn:microsoft.com/office/officeart/2005/8/layout/lProcess2"/>
    <dgm:cxn modelId="{CDCAE627-8C4E-4FA9-A06D-40B800281BF9}" type="presParOf" srcId="{7AA8E3DD-987B-4C4E-92AD-EBDEC38C048B}" destId="{B6BB479C-6E0B-4C76-9456-976330C3743D}" srcOrd="7" destOrd="0" presId="urn:microsoft.com/office/officeart/2005/8/layout/lProcess2"/>
    <dgm:cxn modelId="{39E6BD0D-DDF3-40C3-935C-8D5B2CADCD83}" type="presParOf" srcId="{7AA8E3DD-987B-4C4E-92AD-EBDEC38C048B}" destId="{09A1FB77-3E5D-4387-B2FF-6B64A53E1ADE}" srcOrd="8" destOrd="0" presId="urn:microsoft.com/office/officeart/2005/8/layout/lProcess2"/>
    <dgm:cxn modelId="{EF8189FD-7CEA-4313-86BD-861C61B0EC45}" type="presParOf" srcId="{09A1FB77-3E5D-4387-B2FF-6B64A53E1ADE}" destId="{CDDEF1AE-A953-44B5-971B-3A0FFC4B820E}" srcOrd="0" destOrd="0" presId="urn:microsoft.com/office/officeart/2005/8/layout/lProcess2"/>
    <dgm:cxn modelId="{91087937-2760-42FF-A1EB-F9DB548D5A90}" type="presParOf" srcId="{09A1FB77-3E5D-4387-B2FF-6B64A53E1ADE}" destId="{2C4B2EA5-CE21-4A72-B160-86E1DEA85C00}" srcOrd="1" destOrd="0" presId="urn:microsoft.com/office/officeart/2005/8/layout/lProcess2"/>
    <dgm:cxn modelId="{9E09E2C8-60B5-45DF-B965-8024ED8FD1E3}" type="presParOf" srcId="{09A1FB77-3E5D-4387-B2FF-6B64A53E1ADE}" destId="{B42E84F5-B00E-4C14-BFAC-291529FBB2D4}" srcOrd="2" destOrd="0" presId="urn:microsoft.com/office/officeart/2005/8/layout/lProcess2"/>
    <dgm:cxn modelId="{0DD57B52-F92C-413B-AB45-8A95646730D7}" type="presParOf" srcId="{B42E84F5-B00E-4C14-BFAC-291529FBB2D4}" destId="{A5BE0DF6-5B35-4FA0-82C3-A49B9E5BD8BD}" srcOrd="0" destOrd="0" presId="urn:microsoft.com/office/officeart/2005/8/layout/lProcess2"/>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707EC-0C79-4281-A13C-981F172B9D74}">
      <dsp:nvSpPr>
        <dsp:cNvPr id="0" name=""/>
        <dsp:cNvSpPr/>
      </dsp:nvSpPr>
      <dsp:spPr>
        <a:xfrm>
          <a:off x="2301239" y="67627"/>
          <a:ext cx="3246120" cy="324612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altLang="en-US" sz="5000" b="1" i="1" u="none" strike="noStrike" kern="1200" cap="none" normalizeH="0" baseline="0" smtClean="0">
              <a:ln>
                <a:noFill/>
              </a:ln>
              <a:solidFill>
                <a:srgbClr val="008000"/>
              </a:solidFill>
              <a:effectLst/>
              <a:latin typeface="Arial" panose="020B0604020202020204" pitchFamily="34" charset="0"/>
              <a:cs typeface="Arial" panose="020B0604020202020204" pitchFamily="34" charset="0"/>
            </a:rPr>
            <a:t>مرحلة ما قبل الكارثة</a:t>
          </a:r>
          <a:endParaRPr kumimoji="0" lang="en-US" altLang="en-US" sz="5000" b="1" i="1" u="none" strike="noStrike" kern="1200" cap="none" normalizeH="0" baseline="0" smtClean="0">
            <a:ln>
              <a:noFill/>
            </a:ln>
            <a:solidFill>
              <a:srgbClr val="008000"/>
            </a:solidFill>
            <a:effectLst/>
            <a:latin typeface="Arial" panose="020B0604020202020204" pitchFamily="34" charset="0"/>
            <a:cs typeface="Arial" panose="020B0604020202020204" pitchFamily="34" charset="0"/>
          </a:endParaRPr>
        </a:p>
      </dsp:txBody>
      <dsp:txXfrm>
        <a:off x="2734056" y="635698"/>
        <a:ext cx="2380488" cy="1460754"/>
      </dsp:txXfrm>
    </dsp:sp>
    <dsp:sp modelId="{6D0736F4-8550-49E7-9A82-816B17916378}">
      <dsp:nvSpPr>
        <dsp:cNvPr id="0" name=""/>
        <dsp:cNvSpPr/>
      </dsp:nvSpPr>
      <dsp:spPr>
        <a:xfrm>
          <a:off x="3472548" y="2096452"/>
          <a:ext cx="3246120" cy="324612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altLang="en-US" sz="5000" b="1" i="1" u="none" strike="noStrike" kern="1200" cap="none" normalizeH="0" baseline="0" smtClean="0">
              <a:ln>
                <a:noFill/>
              </a:ln>
              <a:solidFill>
                <a:srgbClr val="FF0000"/>
              </a:solidFill>
              <a:effectLst/>
              <a:latin typeface="Arial" panose="020B0604020202020204" pitchFamily="34" charset="0"/>
              <a:cs typeface="Arial" panose="020B0604020202020204" pitchFamily="34" charset="0"/>
            </a:rPr>
            <a:t>أثناء الكارثة</a:t>
          </a:r>
          <a:endParaRPr kumimoji="0" lang="en-US" altLang="en-US" sz="5000" b="1" i="1" u="none" strike="noStrike" kern="1200" cap="none" normalizeH="0" baseline="0" smtClean="0">
            <a:ln>
              <a:noFill/>
            </a:ln>
            <a:solidFill>
              <a:srgbClr val="FF0000"/>
            </a:solidFill>
            <a:effectLst/>
            <a:latin typeface="Arial" panose="020B0604020202020204" pitchFamily="34" charset="0"/>
            <a:cs typeface="Arial" panose="020B0604020202020204" pitchFamily="34" charset="0"/>
          </a:endParaRPr>
        </a:p>
      </dsp:txBody>
      <dsp:txXfrm>
        <a:off x="4465320" y="2935033"/>
        <a:ext cx="1947672" cy="1785366"/>
      </dsp:txXfrm>
    </dsp:sp>
    <dsp:sp modelId="{0F65C2E5-F389-4639-9A95-D9FC27684E4A}">
      <dsp:nvSpPr>
        <dsp:cNvPr id="0" name=""/>
        <dsp:cNvSpPr/>
      </dsp:nvSpPr>
      <dsp:spPr>
        <a:xfrm>
          <a:off x="1129931" y="2096452"/>
          <a:ext cx="3246120" cy="324612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altLang="en-US" sz="5000" b="1" i="1" u="none" strike="noStrike" kern="1200" cap="none" normalizeH="0" baseline="0" smtClean="0">
              <a:ln>
                <a:noFill/>
              </a:ln>
              <a:solidFill>
                <a:srgbClr val="0000FF"/>
              </a:solidFill>
              <a:effectLst/>
              <a:latin typeface="Arial" panose="020B0604020202020204" pitchFamily="34" charset="0"/>
              <a:cs typeface="Arial" panose="020B0604020202020204" pitchFamily="34" charset="0"/>
            </a:rPr>
            <a:t>ما بعد الكارثة</a:t>
          </a:r>
          <a:endParaRPr kumimoji="0" lang="en-US" altLang="en-US" sz="5000" b="1" i="1" u="none" strike="noStrike" kern="1200" cap="none" normalizeH="0" baseline="0" smtClean="0">
            <a:ln>
              <a:noFill/>
            </a:ln>
            <a:solidFill>
              <a:srgbClr val="0000FF"/>
            </a:solidFill>
            <a:effectLst/>
            <a:latin typeface="Arial" panose="020B0604020202020204" pitchFamily="34" charset="0"/>
            <a:cs typeface="Arial" panose="020B0604020202020204" pitchFamily="34" charset="0"/>
          </a:endParaRPr>
        </a:p>
      </dsp:txBody>
      <dsp:txXfrm>
        <a:off x="1435608" y="2935033"/>
        <a:ext cx="1947672" cy="17853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C1D7AB-337D-4EDD-B553-09DE1773F921}">
      <dsp:nvSpPr>
        <dsp:cNvPr id="0" name=""/>
        <dsp:cNvSpPr/>
      </dsp:nvSpPr>
      <dsp:spPr>
        <a:xfrm>
          <a:off x="4583" y="0"/>
          <a:ext cx="1608534" cy="1676400"/>
        </a:xfrm>
        <a:prstGeom prst="roundRect">
          <a:avLst>
            <a:gd name="adj" fmla="val 10000"/>
          </a:avLst>
        </a:prstGeom>
        <a:solidFill>
          <a:schemeClr val="accent1">
            <a:tint val="55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endParaRPr lang="ar-EG" sz="1800" b="1" kern="1200" dirty="0" smtClean="0"/>
        </a:p>
        <a:p>
          <a:pPr lvl="0" algn="ctr" defTabSz="800100" rtl="1">
            <a:lnSpc>
              <a:spcPct val="90000"/>
            </a:lnSpc>
            <a:spcBef>
              <a:spcPct val="0"/>
            </a:spcBef>
            <a:spcAft>
              <a:spcPct val="35000"/>
            </a:spcAft>
          </a:pPr>
          <a:endParaRPr lang="ar-EG" sz="1800" b="1" kern="1200" dirty="0" smtClean="0"/>
        </a:p>
        <a:p>
          <a:pPr lvl="0" algn="ctr" defTabSz="800100" rtl="1">
            <a:lnSpc>
              <a:spcPct val="90000"/>
            </a:lnSpc>
            <a:spcBef>
              <a:spcPct val="0"/>
            </a:spcBef>
            <a:spcAft>
              <a:spcPct val="35000"/>
            </a:spcAft>
          </a:pPr>
          <a:endParaRPr lang="ar-EG" sz="1800" b="1" kern="1200" dirty="0" smtClean="0"/>
        </a:p>
        <a:p>
          <a:pPr lvl="0" algn="ctr" defTabSz="800100" rtl="1">
            <a:lnSpc>
              <a:spcPct val="90000"/>
            </a:lnSpc>
            <a:spcBef>
              <a:spcPct val="0"/>
            </a:spcBef>
            <a:spcAft>
              <a:spcPct val="35000"/>
            </a:spcAft>
          </a:pPr>
          <a:r>
            <a:rPr lang="ar-EG" sz="2400" b="1" kern="1200" dirty="0" smtClean="0"/>
            <a:t>تنفيذ الاجراءات الوقائية</a:t>
          </a:r>
          <a:endParaRPr lang="en-US" sz="2400" b="1" kern="1200" dirty="0"/>
        </a:p>
      </dsp:txBody>
      <dsp:txXfrm>
        <a:off x="4583" y="0"/>
        <a:ext cx="1608534" cy="502920"/>
      </dsp:txXfrm>
    </dsp:sp>
    <dsp:sp modelId="{E616185C-87A7-42B1-8717-3460F6B39B38}">
      <dsp:nvSpPr>
        <dsp:cNvPr id="0" name=""/>
        <dsp:cNvSpPr/>
      </dsp:nvSpPr>
      <dsp:spPr>
        <a:xfrm>
          <a:off x="1711126" y="0"/>
          <a:ext cx="1608534" cy="1676400"/>
        </a:xfrm>
        <a:prstGeom prst="roundRect">
          <a:avLst>
            <a:gd name="adj" fmla="val 10000"/>
          </a:avLst>
        </a:prstGeom>
        <a:solidFill>
          <a:schemeClr val="accent1">
            <a:tint val="55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ar-EG" sz="1800" b="1" kern="1200" dirty="0" smtClean="0"/>
        </a:p>
        <a:p>
          <a:pPr lvl="0" algn="ctr" defTabSz="800100">
            <a:lnSpc>
              <a:spcPct val="90000"/>
            </a:lnSpc>
            <a:spcBef>
              <a:spcPct val="0"/>
            </a:spcBef>
            <a:spcAft>
              <a:spcPct val="35000"/>
            </a:spcAft>
          </a:pPr>
          <a:endParaRPr lang="ar-EG" sz="1800" b="1" kern="1200" dirty="0" smtClean="0"/>
        </a:p>
        <a:p>
          <a:pPr lvl="0" algn="ctr" defTabSz="800100">
            <a:lnSpc>
              <a:spcPct val="90000"/>
            </a:lnSpc>
            <a:spcBef>
              <a:spcPct val="0"/>
            </a:spcBef>
            <a:spcAft>
              <a:spcPct val="35000"/>
            </a:spcAft>
          </a:pPr>
          <a:endParaRPr lang="ar-EG" sz="1800" b="1" kern="1200" dirty="0" smtClean="0"/>
        </a:p>
        <a:p>
          <a:pPr lvl="0" algn="ctr" defTabSz="800100">
            <a:lnSpc>
              <a:spcPct val="90000"/>
            </a:lnSpc>
            <a:spcBef>
              <a:spcPct val="0"/>
            </a:spcBef>
            <a:spcAft>
              <a:spcPct val="35000"/>
            </a:spcAft>
          </a:pPr>
          <a:r>
            <a:rPr lang="ar-EG" sz="2400" b="1" kern="1200" dirty="0" smtClean="0"/>
            <a:t>حشد الطاقات والتدريب</a:t>
          </a:r>
          <a:endParaRPr lang="en-US" sz="2400" b="1" kern="1200" dirty="0"/>
        </a:p>
      </dsp:txBody>
      <dsp:txXfrm>
        <a:off x="1711126" y="0"/>
        <a:ext cx="1608534" cy="502920"/>
      </dsp:txXfrm>
    </dsp:sp>
    <dsp:sp modelId="{235D5182-59F4-413D-805B-6A2F77026131}">
      <dsp:nvSpPr>
        <dsp:cNvPr id="0" name=""/>
        <dsp:cNvSpPr/>
      </dsp:nvSpPr>
      <dsp:spPr>
        <a:xfrm>
          <a:off x="3462932" y="0"/>
          <a:ext cx="1608534" cy="1676400"/>
        </a:xfrm>
        <a:prstGeom prst="roundRect">
          <a:avLst>
            <a:gd name="adj" fmla="val 10000"/>
          </a:avLst>
        </a:prstGeom>
        <a:solidFill>
          <a:schemeClr val="accent1">
            <a:tint val="55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lvl="0" algn="ctr" defTabSz="400050" rtl="1">
            <a:lnSpc>
              <a:spcPct val="90000"/>
            </a:lnSpc>
            <a:spcBef>
              <a:spcPct val="0"/>
            </a:spcBef>
            <a:spcAft>
              <a:spcPct val="35000"/>
            </a:spcAft>
          </a:pPr>
          <a:endParaRPr lang="ar-EG" sz="900" b="1" kern="1200" dirty="0" smtClean="0"/>
        </a:p>
        <a:p>
          <a:pPr lvl="0" algn="ctr" defTabSz="400050" rtl="1">
            <a:lnSpc>
              <a:spcPct val="90000"/>
            </a:lnSpc>
            <a:spcBef>
              <a:spcPct val="0"/>
            </a:spcBef>
            <a:spcAft>
              <a:spcPct val="35000"/>
            </a:spcAft>
          </a:pPr>
          <a:endParaRPr lang="ar-EG" sz="2400" b="1" kern="1200" dirty="0" smtClean="0"/>
        </a:p>
        <a:p>
          <a:pPr lvl="0" algn="ctr" defTabSz="400050" rtl="1">
            <a:lnSpc>
              <a:spcPct val="90000"/>
            </a:lnSpc>
            <a:spcBef>
              <a:spcPct val="0"/>
            </a:spcBef>
            <a:spcAft>
              <a:spcPct val="35000"/>
            </a:spcAft>
          </a:pPr>
          <a:endParaRPr lang="ar-EG" sz="2400" b="1" kern="1200" dirty="0" smtClean="0"/>
        </a:p>
        <a:p>
          <a:pPr lvl="0" algn="ctr" defTabSz="400050" rtl="1">
            <a:lnSpc>
              <a:spcPct val="90000"/>
            </a:lnSpc>
            <a:spcBef>
              <a:spcPct val="0"/>
            </a:spcBef>
            <a:spcAft>
              <a:spcPct val="35000"/>
            </a:spcAft>
          </a:pPr>
          <a:r>
            <a:rPr lang="ar-EG" sz="2400" b="1" kern="1200" dirty="0" smtClean="0"/>
            <a:t>اعداد خطط المواجهة</a:t>
          </a:r>
          <a:endParaRPr lang="en-US" sz="2400" b="1" kern="1200" dirty="0"/>
        </a:p>
      </dsp:txBody>
      <dsp:txXfrm>
        <a:off x="3462932" y="0"/>
        <a:ext cx="1608534" cy="502920"/>
      </dsp:txXfrm>
    </dsp:sp>
    <dsp:sp modelId="{E775A570-6504-4801-BECF-1A807A1B6B63}">
      <dsp:nvSpPr>
        <dsp:cNvPr id="0" name=""/>
        <dsp:cNvSpPr/>
      </dsp:nvSpPr>
      <dsp:spPr>
        <a:xfrm>
          <a:off x="5257799" y="0"/>
          <a:ext cx="1608534" cy="1676400"/>
        </a:xfrm>
        <a:prstGeom prst="roundRect">
          <a:avLst>
            <a:gd name="adj" fmla="val 10000"/>
          </a:avLst>
        </a:prstGeom>
        <a:solidFill>
          <a:schemeClr val="accent1">
            <a:tint val="55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ar-EG" sz="1800" b="1" kern="1200" dirty="0" smtClean="0"/>
        </a:p>
        <a:p>
          <a:pPr lvl="0" algn="ctr" defTabSz="800100">
            <a:lnSpc>
              <a:spcPct val="90000"/>
            </a:lnSpc>
            <a:spcBef>
              <a:spcPct val="0"/>
            </a:spcBef>
            <a:spcAft>
              <a:spcPct val="35000"/>
            </a:spcAft>
          </a:pPr>
          <a:endParaRPr lang="ar-EG" sz="1800" b="1" kern="1200" dirty="0" smtClean="0"/>
        </a:p>
        <a:p>
          <a:pPr lvl="0" algn="ctr" defTabSz="800100">
            <a:lnSpc>
              <a:spcPct val="90000"/>
            </a:lnSpc>
            <a:spcBef>
              <a:spcPct val="0"/>
            </a:spcBef>
            <a:spcAft>
              <a:spcPct val="35000"/>
            </a:spcAft>
          </a:pPr>
          <a:endParaRPr lang="ar-EG" sz="1800" b="1" kern="1200" dirty="0" smtClean="0"/>
        </a:p>
        <a:p>
          <a:pPr lvl="0" algn="ctr" defTabSz="800100">
            <a:lnSpc>
              <a:spcPct val="90000"/>
            </a:lnSpc>
            <a:spcBef>
              <a:spcPct val="0"/>
            </a:spcBef>
            <a:spcAft>
              <a:spcPct val="35000"/>
            </a:spcAft>
          </a:pPr>
          <a:endParaRPr lang="ar-EG" sz="1800" b="1" kern="1200" dirty="0" smtClean="0"/>
        </a:p>
        <a:p>
          <a:pPr lvl="0" algn="ctr" defTabSz="800100">
            <a:lnSpc>
              <a:spcPct val="90000"/>
            </a:lnSpc>
            <a:spcBef>
              <a:spcPct val="0"/>
            </a:spcBef>
            <a:spcAft>
              <a:spcPct val="35000"/>
            </a:spcAft>
          </a:pPr>
          <a:endParaRPr lang="ar-EG" sz="1800" b="1" kern="1200" dirty="0" smtClean="0"/>
        </a:p>
        <a:p>
          <a:pPr lvl="0" algn="ctr" defTabSz="800100">
            <a:lnSpc>
              <a:spcPct val="90000"/>
            </a:lnSpc>
            <a:spcBef>
              <a:spcPct val="0"/>
            </a:spcBef>
            <a:spcAft>
              <a:spcPct val="35000"/>
            </a:spcAft>
          </a:pPr>
          <a:endParaRPr lang="ar-EG" sz="1800" b="1" kern="1200" dirty="0" smtClean="0"/>
        </a:p>
        <a:p>
          <a:pPr lvl="0" algn="ctr" defTabSz="800100" rtl="1">
            <a:lnSpc>
              <a:spcPct val="90000"/>
            </a:lnSpc>
            <a:spcBef>
              <a:spcPct val="0"/>
            </a:spcBef>
            <a:spcAft>
              <a:spcPct val="35000"/>
            </a:spcAft>
          </a:pPr>
          <a:r>
            <a:rPr lang="ar-EG" sz="2400" b="1" kern="1200" dirty="0" smtClean="0"/>
            <a:t>اكتشاف اشارات الانذار المبكر</a:t>
          </a:r>
        </a:p>
        <a:p>
          <a:pPr lvl="0" algn="ctr" defTabSz="800100" rtl="1">
            <a:lnSpc>
              <a:spcPct val="90000"/>
            </a:lnSpc>
            <a:spcBef>
              <a:spcPct val="0"/>
            </a:spcBef>
            <a:spcAft>
              <a:spcPct val="35000"/>
            </a:spcAft>
          </a:pPr>
          <a:endParaRPr lang="ar-EG" sz="2400" b="1" kern="1200" dirty="0" smtClean="0"/>
        </a:p>
      </dsp:txBody>
      <dsp:txXfrm>
        <a:off x="5257799" y="0"/>
        <a:ext cx="1608534" cy="502920"/>
      </dsp:txXfrm>
    </dsp:sp>
    <dsp:sp modelId="{CDDEF1AE-A953-44B5-971B-3A0FFC4B820E}">
      <dsp:nvSpPr>
        <dsp:cNvPr id="0" name=""/>
        <dsp:cNvSpPr/>
      </dsp:nvSpPr>
      <dsp:spPr>
        <a:xfrm>
          <a:off x="6921281" y="0"/>
          <a:ext cx="1608534" cy="1676400"/>
        </a:xfrm>
        <a:prstGeom prst="roundRect">
          <a:avLst>
            <a:gd name="adj" fmla="val 10000"/>
          </a:avLst>
        </a:prstGeom>
        <a:solidFill>
          <a:schemeClr val="accent1">
            <a:tint val="55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ar-EG" sz="1800" b="1" kern="1200" dirty="0" smtClean="0"/>
        </a:p>
        <a:p>
          <a:pPr lvl="0" algn="ctr" defTabSz="800100">
            <a:lnSpc>
              <a:spcPct val="90000"/>
            </a:lnSpc>
            <a:spcBef>
              <a:spcPct val="0"/>
            </a:spcBef>
            <a:spcAft>
              <a:spcPct val="35000"/>
            </a:spcAft>
          </a:pPr>
          <a:endParaRPr lang="ar-EG" sz="1800" b="1" kern="1200" dirty="0" smtClean="0"/>
        </a:p>
        <a:p>
          <a:pPr lvl="0" algn="ctr" defTabSz="800100">
            <a:lnSpc>
              <a:spcPct val="90000"/>
            </a:lnSpc>
            <a:spcBef>
              <a:spcPct val="0"/>
            </a:spcBef>
            <a:spcAft>
              <a:spcPct val="35000"/>
            </a:spcAft>
          </a:pPr>
          <a:endParaRPr lang="ar-EG" sz="1800" b="1" kern="1200" dirty="0" smtClean="0"/>
        </a:p>
        <a:p>
          <a:pPr lvl="0" algn="ctr" defTabSz="800100">
            <a:lnSpc>
              <a:spcPct val="90000"/>
            </a:lnSpc>
            <a:spcBef>
              <a:spcPct val="0"/>
            </a:spcBef>
            <a:spcAft>
              <a:spcPct val="35000"/>
            </a:spcAft>
          </a:pPr>
          <a:r>
            <a:rPr lang="ar-EG" sz="2400" b="1" kern="1200" dirty="0" smtClean="0"/>
            <a:t>تحديد مناطق الخطر الزلزالى</a:t>
          </a:r>
          <a:endParaRPr lang="en-US" sz="2400" b="1" kern="1200" dirty="0"/>
        </a:p>
      </dsp:txBody>
      <dsp:txXfrm>
        <a:off x="6921281" y="0"/>
        <a:ext cx="1608534" cy="50292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3BA3CF-4959-43F8-8B44-A991D5AED033}" type="datetimeFigureOut">
              <a:rPr lang="en-US" smtClean="0"/>
              <a:pPr/>
              <a:t>3/27/2020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52F151-097D-4F5E-B5C0-56F52C768B74}" type="slidenum">
              <a:rPr lang="en-US" smtClean="0"/>
              <a:pPr/>
              <a:t>‹#›</a:t>
            </a:fld>
            <a:endParaRPr lang="en-US"/>
          </a:p>
        </p:txBody>
      </p:sp>
    </p:spTree>
    <p:extLst>
      <p:ext uri="{BB962C8B-B14F-4D97-AF65-F5344CB8AC3E}">
        <p14:creationId xmlns:p14="http://schemas.microsoft.com/office/powerpoint/2010/main" val="4123297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Prof. Azza Abdallah</a:t>
            </a:r>
            <a:endParaRPr lang="en-US"/>
          </a:p>
        </p:txBody>
      </p:sp>
      <p:sp>
        <p:nvSpPr>
          <p:cNvPr id="6" name="Slide Number Placeholder 5"/>
          <p:cNvSpPr>
            <a:spLocks noGrp="1"/>
          </p:cNvSpPr>
          <p:nvPr>
            <p:ph type="sldNum" sz="quarter" idx="12"/>
          </p:nvPr>
        </p:nvSpPr>
        <p:spPr/>
        <p:txBody>
          <a:bodyPr/>
          <a:lstStyle/>
          <a:p>
            <a:pPr>
              <a:defRPr/>
            </a:pPr>
            <a:fld id="{469B0B58-4EDD-4F21-8667-0368AF491C05}" type="slidenum">
              <a:rPr lang="ar-SA" smtClean="0"/>
              <a:pPr>
                <a:defRPr/>
              </a:pPr>
              <a:t>‹#›</a:t>
            </a:fld>
            <a:endParaRPr lang="en-US"/>
          </a:p>
        </p:txBody>
      </p:sp>
    </p:spTree>
    <p:extLst>
      <p:ext uri="{BB962C8B-B14F-4D97-AF65-F5344CB8AC3E}">
        <p14:creationId xmlns:p14="http://schemas.microsoft.com/office/powerpoint/2010/main" val="1438378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Prof. Azza Abdallah</a:t>
            </a:r>
            <a:endParaRPr lang="en-US"/>
          </a:p>
        </p:txBody>
      </p:sp>
      <p:sp>
        <p:nvSpPr>
          <p:cNvPr id="6" name="Slide Number Placeholder 5"/>
          <p:cNvSpPr>
            <a:spLocks noGrp="1"/>
          </p:cNvSpPr>
          <p:nvPr>
            <p:ph type="sldNum" sz="quarter" idx="12"/>
          </p:nvPr>
        </p:nvSpPr>
        <p:spPr/>
        <p:txBody>
          <a:bodyPr/>
          <a:lstStyle/>
          <a:p>
            <a:pPr>
              <a:defRPr/>
            </a:pPr>
            <a:fld id="{7DAEDE16-4475-4876-8B20-0C17D95A2C85}" type="slidenum">
              <a:rPr lang="ar-SA" smtClean="0"/>
              <a:pPr>
                <a:defRPr/>
              </a:pPr>
              <a:t>‹#›</a:t>
            </a:fld>
            <a:endParaRPr lang="en-US"/>
          </a:p>
        </p:txBody>
      </p:sp>
    </p:spTree>
    <p:extLst>
      <p:ext uri="{BB962C8B-B14F-4D97-AF65-F5344CB8AC3E}">
        <p14:creationId xmlns:p14="http://schemas.microsoft.com/office/powerpoint/2010/main" val="3967100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Prof. Azza Abdallah</a:t>
            </a:r>
            <a:endParaRPr lang="en-US"/>
          </a:p>
        </p:txBody>
      </p:sp>
      <p:sp>
        <p:nvSpPr>
          <p:cNvPr id="6" name="Slide Number Placeholder 5"/>
          <p:cNvSpPr>
            <a:spLocks noGrp="1"/>
          </p:cNvSpPr>
          <p:nvPr>
            <p:ph type="sldNum" sz="quarter" idx="12"/>
          </p:nvPr>
        </p:nvSpPr>
        <p:spPr/>
        <p:txBody>
          <a:bodyPr/>
          <a:lstStyle/>
          <a:p>
            <a:pPr>
              <a:defRPr/>
            </a:pPr>
            <a:fld id="{B3D0C749-652B-4C65-A8F7-4EE4FFB0A23B}" type="slidenum">
              <a:rPr lang="ar-SA" smtClean="0"/>
              <a:pPr>
                <a:defRPr/>
              </a:pPr>
              <a:t>‹#›</a:t>
            </a:fld>
            <a:endParaRPr lang="en-US"/>
          </a:p>
        </p:txBody>
      </p:sp>
    </p:spTree>
    <p:extLst>
      <p:ext uri="{BB962C8B-B14F-4D97-AF65-F5344CB8AC3E}">
        <p14:creationId xmlns:p14="http://schemas.microsoft.com/office/powerpoint/2010/main" val="257675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Prof. Azza Abdallah</a:t>
            </a:r>
            <a:endParaRPr lang="en-US"/>
          </a:p>
        </p:txBody>
      </p:sp>
      <p:sp>
        <p:nvSpPr>
          <p:cNvPr id="6" name="Slide Number Placeholder 5"/>
          <p:cNvSpPr>
            <a:spLocks noGrp="1"/>
          </p:cNvSpPr>
          <p:nvPr>
            <p:ph type="sldNum" sz="quarter" idx="12"/>
          </p:nvPr>
        </p:nvSpPr>
        <p:spPr/>
        <p:txBody>
          <a:bodyPr/>
          <a:lstStyle/>
          <a:p>
            <a:pPr>
              <a:defRPr/>
            </a:pPr>
            <a:fld id="{326672DD-D6D8-4032-B0A4-8B5FCE00058F}" type="slidenum">
              <a:rPr lang="ar-SA" smtClean="0"/>
              <a:pPr>
                <a:defRPr/>
              </a:pPr>
              <a:t>‹#›</a:t>
            </a:fld>
            <a:endParaRPr lang="en-US"/>
          </a:p>
        </p:txBody>
      </p:sp>
    </p:spTree>
    <p:extLst>
      <p:ext uri="{BB962C8B-B14F-4D97-AF65-F5344CB8AC3E}">
        <p14:creationId xmlns:p14="http://schemas.microsoft.com/office/powerpoint/2010/main" val="2889531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Prof. Azza Abdallah</a:t>
            </a:r>
            <a:endParaRPr lang="en-US"/>
          </a:p>
        </p:txBody>
      </p:sp>
      <p:sp>
        <p:nvSpPr>
          <p:cNvPr id="6" name="Slide Number Placeholder 5"/>
          <p:cNvSpPr>
            <a:spLocks noGrp="1"/>
          </p:cNvSpPr>
          <p:nvPr>
            <p:ph type="sldNum" sz="quarter" idx="12"/>
          </p:nvPr>
        </p:nvSpPr>
        <p:spPr/>
        <p:txBody>
          <a:bodyPr/>
          <a:lstStyle/>
          <a:p>
            <a:pPr>
              <a:defRPr/>
            </a:pPr>
            <a:fld id="{48AA1217-9284-4D46-A4F9-1E3DC31B344E}" type="slidenum">
              <a:rPr lang="ar-SA" smtClean="0"/>
              <a:pPr>
                <a:defRPr/>
              </a:pPr>
              <a:t>‹#›</a:t>
            </a:fld>
            <a:endParaRPr lang="en-US"/>
          </a:p>
        </p:txBody>
      </p:sp>
    </p:spTree>
    <p:extLst>
      <p:ext uri="{BB962C8B-B14F-4D97-AF65-F5344CB8AC3E}">
        <p14:creationId xmlns:p14="http://schemas.microsoft.com/office/powerpoint/2010/main" val="426919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Prof. Azza Abdallah</a:t>
            </a:r>
            <a:endParaRPr lang="en-US"/>
          </a:p>
        </p:txBody>
      </p:sp>
      <p:sp>
        <p:nvSpPr>
          <p:cNvPr id="7" name="Slide Number Placeholder 6"/>
          <p:cNvSpPr>
            <a:spLocks noGrp="1"/>
          </p:cNvSpPr>
          <p:nvPr>
            <p:ph type="sldNum" sz="quarter" idx="12"/>
          </p:nvPr>
        </p:nvSpPr>
        <p:spPr/>
        <p:txBody>
          <a:bodyPr/>
          <a:lstStyle/>
          <a:p>
            <a:pPr>
              <a:defRPr/>
            </a:pPr>
            <a:fld id="{4E435DD6-5EA4-4BDD-967E-66999523EE7D}" type="slidenum">
              <a:rPr lang="ar-SA" smtClean="0"/>
              <a:pPr>
                <a:defRPr/>
              </a:pPr>
              <a:t>‹#›</a:t>
            </a:fld>
            <a:endParaRPr lang="en-US"/>
          </a:p>
        </p:txBody>
      </p:sp>
    </p:spTree>
    <p:extLst>
      <p:ext uri="{BB962C8B-B14F-4D97-AF65-F5344CB8AC3E}">
        <p14:creationId xmlns:p14="http://schemas.microsoft.com/office/powerpoint/2010/main" val="10438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Prof. Azza Abdallah</a:t>
            </a:r>
            <a:endParaRPr lang="en-US"/>
          </a:p>
        </p:txBody>
      </p:sp>
      <p:sp>
        <p:nvSpPr>
          <p:cNvPr id="9" name="Slide Number Placeholder 8"/>
          <p:cNvSpPr>
            <a:spLocks noGrp="1"/>
          </p:cNvSpPr>
          <p:nvPr>
            <p:ph type="sldNum" sz="quarter" idx="12"/>
          </p:nvPr>
        </p:nvSpPr>
        <p:spPr/>
        <p:txBody>
          <a:bodyPr/>
          <a:lstStyle/>
          <a:p>
            <a:pPr>
              <a:defRPr/>
            </a:pPr>
            <a:fld id="{AE739700-B1AB-41D3-BB0E-9274F3A4718D}" type="slidenum">
              <a:rPr lang="ar-SA" smtClean="0"/>
              <a:pPr>
                <a:defRPr/>
              </a:pPr>
              <a:t>‹#›</a:t>
            </a:fld>
            <a:endParaRPr lang="en-US"/>
          </a:p>
        </p:txBody>
      </p:sp>
    </p:spTree>
    <p:extLst>
      <p:ext uri="{BB962C8B-B14F-4D97-AF65-F5344CB8AC3E}">
        <p14:creationId xmlns:p14="http://schemas.microsoft.com/office/powerpoint/2010/main" val="3687179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Prof. Azza Abdallah</a:t>
            </a:r>
            <a:endParaRPr lang="en-US"/>
          </a:p>
        </p:txBody>
      </p:sp>
      <p:sp>
        <p:nvSpPr>
          <p:cNvPr id="5" name="Slide Number Placeholder 4"/>
          <p:cNvSpPr>
            <a:spLocks noGrp="1"/>
          </p:cNvSpPr>
          <p:nvPr>
            <p:ph type="sldNum" sz="quarter" idx="12"/>
          </p:nvPr>
        </p:nvSpPr>
        <p:spPr/>
        <p:txBody>
          <a:bodyPr/>
          <a:lstStyle/>
          <a:p>
            <a:pPr>
              <a:defRPr/>
            </a:pPr>
            <a:fld id="{1D2128A0-0796-4D93-9719-9BB7B94374CC}" type="slidenum">
              <a:rPr lang="ar-SA" smtClean="0"/>
              <a:pPr>
                <a:defRPr/>
              </a:pPr>
              <a:t>‹#›</a:t>
            </a:fld>
            <a:endParaRPr lang="en-US"/>
          </a:p>
        </p:txBody>
      </p:sp>
    </p:spTree>
    <p:extLst>
      <p:ext uri="{BB962C8B-B14F-4D97-AF65-F5344CB8AC3E}">
        <p14:creationId xmlns:p14="http://schemas.microsoft.com/office/powerpoint/2010/main" val="39836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Prof. Azza Abdallah</a:t>
            </a:r>
            <a:endParaRPr lang="en-US"/>
          </a:p>
        </p:txBody>
      </p:sp>
      <p:sp>
        <p:nvSpPr>
          <p:cNvPr id="4" name="Slide Number Placeholder 3"/>
          <p:cNvSpPr>
            <a:spLocks noGrp="1"/>
          </p:cNvSpPr>
          <p:nvPr>
            <p:ph type="sldNum" sz="quarter" idx="12"/>
          </p:nvPr>
        </p:nvSpPr>
        <p:spPr/>
        <p:txBody>
          <a:bodyPr/>
          <a:lstStyle/>
          <a:p>
            <a:pPr>
              <a:defRPr/>
            </a:pPr>
            <a:fld id="{01729749-C825-46B2-96DF-B43D42EC408D}" type="slidenum">
              <a:rPr lang="ar-SA" smtClean="0"/>
              <a:pPr>
                <a:defRPr/>
              </a:pPr>
              <a:t>‹#›</a:t>
            </a:fld>
            <a:endParaRPr lang="en-US"/>
          </a:p>
        </p:txBody>
      </p:sp>
    </p:spTree>
    <p:extLst>
      <p:ext uri="{BB962C8B-B14F-4D97-AF65-F5344CB8AC3E}">
        <p14:creationId xmlns:p14="http://schemas.microsoft.com/office/powerpoint/2010/main" val="2706311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Prof. Azza Abdallah</a:t>
            </a:r>
            <a:endParaRPr lang="en-US"/>
          </a:p>
        </p:txBody>
      </p:sp>
      <p:sp>
        <p:nvSpPr>
          <p:cNvPr id="7" name="Slide Number Placeholder 6"/>
          <p:cNvSpPr>
            <a:spLocks noGrp="1"/>
          </p:cNvSpPr>
          <p:nvPr>
            <p:ph type="sldNum" sz="quarter" idx="12"/>
          </p:nvPr>
        </p:nvSpPr>
        <p:spPr/>
        <p:txBody>
          <a:bodyPr/>
          <a:lstStyle/>
          <a:p>
            <a:pPr>
              <a:defRPr/>
            </a:pPr>
            <a:fld id="{04225378-CA1B-48A2-A898-916388015FA0}" type="slidenum">
              <a:rPr lang="ar-SA" smtClean="0"/>
              <a:pPr>
                <a:defRPr/>
              </a:pPr>
              <a:t>‹#›</a:t>
            </a:fld>
            <a:endParaRPr lang="en-US"/>
          </a:p>
        </p:txBody>
      </p:sp>
    </p:spTree>
    <p:extLst>
      <p:ext uri="{BB962C8B-B14F-4D97-AF65-F5344CB8AC3E}">
        <p14:creationId xmlns:p14="http://schemas.microsoft.com/office/powerpoint/2010/main" val="2845036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Prof. Azza Abdallah</a:t>
            </a:r>
            <a:endParaRPr lang="en-US"/>
          </a:p>
        </p:txBody>
      </p:sp>
      <p:sp>
        <p:nvSpPr>
          <p:cNvPr id="7" name="Slide Number Placeholder 6"/>
          <p:cNvSpPr>
            <a:spLocks noGrp="1"/>
          </p:cNvSpPr>
          <p:nvPr>
            <p:ph type="sldNum" sz="quarter" idx="12"/>
          </p:nvPr>
        </p:nvSpPr>
        <p:spPr/>
        <p:txBody>
          <a:bodyPr/>
          <a:lstStyle/>
          <a:p>
            <a:pPr>
              <a:defRPr/>
            </a:pPr>
            <a:fld id="{BBB4F9F8-9C94-4C09-BC44-ABA0F08A1DAB}" type="slidenum">
              <a:rPr lang="ar-SA" smtClean="0"/>
              <a:pPr>
                <a:defRPr/>
              </a:pPr>
              <a:t>‹#›</a:t>
            </a:fld>
            <a:endParaRPr lang="en-US"/>
          </a:p>
        </p:txBody>
      </p:sp>
    </p:spTree>
    <p:extLst>
      <p:ext uri="{BB962C8B-B14F-4D97-AF65-F5344CB8AC3E}">
        <p14:creationId xmlns:p14="http://schemas.microsoft.com/office/powerpoint/2010/main" val="1998029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Prof. Azza Abdallah</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0A5F7DD-0145-4903-BDB3-5C19A74EBA18}" type="slidenum">
              <a:rPr lang="ar-SA" smtClean="0"/>
              <a:pPr>
                <a:defRPr/>
              </a:pPr>
              <a:t>‹#›</a:t>
            </a:fld>
            <a:endParaRPr lang="en-US"/>
          </a:p>
        </p:txBody>
      </p:sp>
    </p:spTree>
    <p:extLst>
      <p:ext uri="{BB962C8B-B14F-4D97-AF65-F5344CB8AC3E}">
        <p14:creationId xmlns:p14="http://schemas.microsoft.com/office/powerpoint/2010/main" val="3346707869"/>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79159" y="2682377"/>
            <a:ext cx="4506362"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3600" b="1" cap="none" spc="50" dirty="0" smtClean="0">
                <a:ln w="11430"/>
                <a:solidFill>
                  <a:srgbClr val="00B0F0"/>
                </a:solidFill>
                <a:effectLst>
                  <a:outerShdw blurRad="76200" dist="50800" dir="5400000" algn="tl" rotWithShape="0">
                    <a:srgbClr val="000000">
                      <a:alpha val="65000"/>
                    </a:srgbClr>
                  </a:outerShdw>
                </a:effectLst>
              </a:rPr>
              <a:t>(5) التخطيط ل</a:t>
            </a:r>
            <a:r>
              <a:rPr lang="ar-EG" sz="3600" b="1" spc="50" dirty="0" smtClean="0">
                <a:ln w="11430"/>
                <a:solidFill>
                  <a:srgbClr val="00B0F0"/>
                </a:solidFill>
                <a:effectLst>
                  <a:outerShdw blurRad="76200" dist="50800" dir="5400000" algn="tl" rotWithShape="0">
                    <a:srgbClr val="000000">
                      <a:alpha val="65000"/>
                    </a:srgbClr>
                  </a:outerShdw>
                </a:effectLst>
              </a:rPr>
              <a:t>إدارة الكوارث</a:t>
            </a:r>
            <a:endParaRPr lang="en-US" sz="3600" b="1" cap="none" spc="50" dirty="0">
              <a:ln w="11430"/>
              <a:solidFill>
                <a:srgbClr val="00B0F0"/>
              </a:solidFill>
              <a:effectLst>
                <a:outerShdw blurRad="76200" dist="50800" dir="5400000" algn="tl" rotWithShape="0">
                  <a:srgbClr val="000000">
                    <a:alpha val="65000"/>
                  </a:srgbClr>
                </a:outerShdw>
              </a:effectLst>
            </a:endParaRPr>
          </a:p>
        </p:txBody>
      </p:sp>
      <p:sp>
        <p:nvSpPr>
          <p:cNvPr id="7" name="Footer Placeholder 6"/>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E9F2FBB0-3B86-4A46-A8E7-D93A514FBD0B}" type="slidenum">
              <a:rPr lang="en-US" smtClean="0"/>
              <a:pPr/>
              <a:t>1</a:t>
            </a:fld>
            <a:endParaRPr lang="en-US"/>
          </a:p>
        </p:txBody>
      </p:sp>
      <p:pic>
        <p:nvPicPr>
          <p:cNvPr id="8" name="Picture 10" descr="C:\Documents and Settings\EMY\Desktop\شعار الجامعة أل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852" y="332656"/>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6" y="332658"/>
            <a:ext cx="1019175" cy="66746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48125" y="1196754"/>
            <a:ext cx="8247772" cy="1015663"/>
          </a:xfrm>
          <a:prstGeom prst="rect">
            <a:avLst/>
          </a:prstGeom>
          <a:noFill/>
        </p:spPr>
        <p:txBody>
          <a:bodyPr wrap="none" lIns="91440" tIns="45720" rIns="91440" bIns="45720">
            <a:spAutoFit/>
          </a:bodyPr>
          <a:lstStyle/>
          <a:p>
            <a:pPr algn="ctr" rtl="1"/>
            <a:r>
              <a:rPr lang="ar-EG" sz="32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إدارة الكوارث والأزمات الطبيعيه</a:t>
            </a:r>
          </a:p>
          <a:p>
            <a:pPr algn="ctr" rtl="1"/>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دكتوراه الجغرافيا الطبيعيه – قسم الجغرافيا ونظم المعلومات الجغرافيه</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1" name="Rectangle 10"/>
          <p:cNvSpPr/>
          <p:nvPr/>
        </p:nvSpPr>
        <p:spPr>
          <a:xfrm>
            <a:off x="1313851" y="3903439"/>
            <a:ext cx="6511206" cy="1569660"/>
          </a:xfrm>
          <a:prstGeom prst="rect">
            <a:avLst/>
          </a:prstGeom>
          <a:noFill/>
        </p:spPr>
        <p:txBody>
          <a:bodyPr wrap="none" lIns="91440" tIns="45720" rIns="91440" bIns="45720">
            <a:spAutoFit/>
          </a:bodyPr>
          <a:lstStyle/>
          <a:p>
            <a:pPr algn="ctr"/>
            <a:r>
              <a:rPr lang="ar-EG"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أ.د/عزه عبدالله</a:t>
            </a:r>
            <a:endParaRPr lang="en-US"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أستاذ الجغرافيه الطبيعيه – كلية الآداب جامعة بنها</a:t>
            </a:r>
          </a:p>
          <a:p>
            <a:pPr algn="ctr"/>
            <a:r>
              <a:rPr lang="en-US" sz="2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Email: Azza.Abdallah@fart.bu.edu.eg</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301177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3" name="Rectangle 2"/>
          <p:cNvSpPr/>
          <p:nvPr/>
        </p:nvSpPr>
        <p:spPr>
          <a:xfrm>
            <a:off x="1844717" y="762000"/>
            <a:ext cx="5575565" cy="646331"/>
          </a:xfrm>
          <a:prstGeom prst="rect">
            <a:avLst/>
          </a:prstGeom>
        </p:spPr>
        <p:txBody>
          <a:bodyPr wrap="none">
            <a:spAutoFit/>
          </a:bodyPr>
          <a:lstStyle/>
          <a:p>
            <a:pPr lvl="0"/>
            <a:r>
              <a:rPr lang="ar-SA" sz="3600" b="1" dirty="0" smtClean="0">
                <a:ln w="11430"/>
                <a:solidFill>
                  <a:srgbClr val="FF0000"/>
                </a:solidFill>
                <a:effectLst>
                  <a:outerShdw blurRad="50800" dist="39000" dir="5460000" algn="tl">
                    <a:srgbClr val="000000">
                      <a:alpha val="38000"/>
                    </a:srgbClr>
                  </a:outerShdw>
                </a:effectLst>
                <a:latin typeface="Times New Roman" pitchFamily="18" charset="0"/>
                <a:cs typeface="Arial" pitchFamily="34" charset="0"/>
              </a:rPr>
              <a:t>الأجهزة المعاونة فى مواجهة الكارثة</a:t>
            </a:r>
            <a:endParaRPr lang="ar-EG" sz="3600" b="1" dirty="0" smtClean="0">
              <a:ln w="11430"/>
              <a:solidFill>
                <a:srgbClr val="FF0000"/>
              </a:solidFill>
              <a:effectLst>
                <a:outerShdw blurRad="50800" dist="39000" dir="5460000" algn="tl">
                  <a:srgbClr val="000000">
                    <a:alpha val="38000"/>
                  </a:srgbClr>
                </a:outerShdw>
              </a:effectLst>
              <a:latin typeface="Times New Roman" pitchFamily="18" charset="0"/>
              <a:cs typeface="Arial" pitchFamily="34" charset="0"/>
            </a:endParaRPr>
          </a:p>
        </p:txBody>
      </p:sp>
      <p:sp>
        <p:nvSpPr>
          <p:cNvPr id="78849" name="Rectangle 1"/>
          <p:cNvSpPr>
            <a:spLocks noChangeArrowheads="1"/>
          </p:cNvSpPr>
          <p:nvPr/>
        </p:nvSpPr>
        <p:spPr bwMode="auto">
          <a:xfrm>
            <a:off x="304800" y="1718607"/>
            <a:ext cx="8382000" cy="3447098"/>
          </a:xfrm>
          <a:prstGeom prst="rect">
            <a:avLst/>
          </a:prstGeom>
          <a:noFill/>
          <a:ln w="9525">
            <a:noFill/>
            <a:miter lim="800000"/>
            <a:headEnd/>
            <a:tailEnd/>
          </a:ln>
          <a:effectLst/>
        </p:spPr>
        <p:txBody>
          <a:bodyPr vert="horz" wrap="square" lIns="0" tIns="0" rIns="247572" bIns="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Char char="•"/>
              <a:tabLst/>
            </a:pP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أجهزة لها دور فى </a:t>
            </a:r>
            <a:r>
              <a:rPr kumimoji="0" lang="ar-SA" sz="2800"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التخطيط لمواجهة الكوارث </a:t>
            </a: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وأهمها هيئات ومراكز البحث العلمى، والجامعات، ومعاهد البحوث0</a:t>
            </a:r>
            <a:endPar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أجهزة لها دور فى </a:t>
            </a:r>
            <a:r>
              <a:rPr kumimoji="0" lang="ar-SA" sz="2800"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تطبيق خطط مواجهة الكوارث</a:t>
            </a: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مثل وزارة الإدارة المحلية، وزارة الإسكان والتعمير والمجتمعات العمرانية الجديدة0</a:t>
            </a:r>
            <a:endPar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أجهزة لها </a:t>
            </a:r>
            <a:r>
              <a:rPr kumimoji="0" lang="ar-SA" sz="2800"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دور معاون </a:t>
            </a: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مثل وزارة النقل والمواصلات، وأجهزة الشرطة، وزارة الإعلام، وزارة الخارجية0</a:t>
            </a:r>
            <a:endPar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وزارة الدفاع كقوة مساندة لدعم الجبهة الداخلية بما لها من إمكانيات ضخمة</a:t>
            </a:r>
            <a:r>
              <a:rPr kumimoji="0" lang="en-US"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00" y="304800"/>
            <a:ext cx="5644495" cy="923330"/>
          </a:xfrm>
          <a:prstGeom prst="rect">
            <a:avLst/>
          </a:prstGeom>
          <a:noFill/>
        </p:spPr>
        <p:txBody>
          <a:bodyPr wrap="none">
            <a:spAutoFit/>
          </a:bodyPr>
          <a:lstStyle/>
          <a:p>
            <a:pPr>
              <a:defRPr/>
            </a:pPr>
            <a:r>
              <a:rPr lang="ar-SA"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تحديات مواجهة الكوارث</a:t>
            </a:r>
            <a:endParaRPr lang="en-US"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25603" name="TextBox 8"/>
          <p:cNvSpPr txBox="1">
            <a:spLocks noChangeArrowheads="1"/>
          </p:cNvSpPr>
          <p:nvPr/>
        </p:nvSpPr>
        <p:spPr bwMode="auto">
          <a:xfrm>
            <a:off x="533400" y="1371600"/>
            <a:ext cx="8305800" cy="5324535"/>
          </a:xfrm>
          <a:prstGeom prst="rect">
            <a:avLst/>
          </a:prstGeom>
          <a:noFill/>
          <a:ln w="9525">
            <a:noFill/>
            <a:miter lim="800000"/>
            <a:headEnd/>
            <a:tailEnd/>
          </a:ln>
        </p:spPr>
        <p:txBody>
          <a:bodyPr wrap="square">
            <a:spAutoFit/>
          </a:bodyPr>
          <a:lstStyle/>
          <a:p>
            <a:pPr algn="just">
              <a:buFont typeface="Wingdings" pitchFamily="2" charset="2"/>
              <a:buChar char="v"/>
            </a:pPr>
            <a:r>
              <a:rPr lang="ar-SA" sz="3200" b="1" dirty="0">
                <a:solidFill>
                  <a:srgbClr val="D60093"/>
                </a:solidFill>
              </a:rPr>
              <a:t>إنخفاض القدرة الإقتصادية ل</a:t>
            </a:r>
            <a:r>
              <a:rPr lang="ar-EG" sz="3200" b="1" dirty="0">
                <a:solidFill>
                  <a:srgbClr val="D60093"/>
                </a:solidFill>
              </a:rPr>
              <a:t>دى</a:t>
            </a:r>
            <a:r>
              <a:rPr lang="ar-SA" sz="3200" b="1" dirty="0">
                <a:solidFill>
                  <a:srgbClr val="D60093"/>
                </a:solidFill>
              </a:rPr>
              <a:t> الدول </a:t>
            </a:r>
            <a:r>
              <a:rPr lang="ar-EG" sz="3200" b="1" dirty="0">
                <a:solidFill>
                  <a:srgbClr val="D60093"/>
                </a:solidFill>
              </a:rPr>
              <a:t>النامية </a:t>
            </a:r>
            <a:r>
              <a:rPr lang="ar-SA" sz="3200" b="1" dirty="0">
                <a:solidFill>
                  <a:srgbClr val="D60093"/>
                </a:solidFill>
              </a:rPr>
              <a:t>والتكنولوجيا المتاحة </a:t>
            </a:r>
            <a:r>
              <a:rPr lang="en-US" sz="3200" b="1" dirty="0">
                <a:solidFill>
                  <a:srgbClr val="D60093"/>
                </a:solidFill>
              </a:rPr>
              <a:t>Available technology</a:t>
            </a:r>
            <a:r>
              <a:rPr lang="ar-SA" sz="3200" b="1" dirty="0">
                <a:solidFill>
                  <a:srgbClr val="D60093"/>
                </a:solidFill>
              </a:rPr>
              <a:t>  لتنفيذ سياسات المواجهة و التخفيف</a:t>
            </a:r>
            <a:r>
              <a:rPr lang="ar-EG" sz="3200" b="1" dirty="0">
                <a:solidFill>
                  <a:srgbClr val="D60093"/>
                </a:solidFill>
              </a:rPr>
              <a:t>.</a:t>
            </a:r>
          </a:p>
          <a:p>
            <a:pPr algn="just">
              <a:buFont typeface="Wingdings" pitchFamily="2" charset="2"/>
              <a:buChar char="v"/>
            </a:pPr>
            <a:r>
              <a:rPr lang="ar-EG" sz="3200" b="1" dirty="0">
                <a:solidFill>
                  <a:srgbClr val="0000FF"/>
                </a:solidFill>
              </a:rPr>
              <a:t>صعوبة وضع احكام عامة لمواجهة أومعالجة آثار الكوارث نظراً لاختلاف المعايير التى تحول الحدث إلى كارثة.</a:t>
            </a:r>
          </a:p>
          <a:p>
            <a:pPr algn="just">
              <a:buFont typeface="Wingdings" pitchFamily="2" charset="2"/>
              <a:buChar char="v"/>
            </a:pPr>
            <a:r>
              <a:rPr lang="ar-EG" sz="3200" b="1" dirty="0">
                <a:solidFill>
                  <a:srgbClr val="006600"/>
                </a:solidFill>
              </a:rPr>
              <a:t>اختلاف الخصائص والطبيعة الجغرافية لمنطقة حدوث الكارثة</a:t>
            </a:r>
            <a:r>
              <a:rPr lang="ar-SA" sz="3200" b="1" dirty="0">
                <a:solidFill>
                  <a:srgbClr val="006600"/>
                </a:solidFill>
              </a:rPr>
              <a:t> </a:t>
            </a:r>
            <a:r>
              <a:rPr lang="ar-EG" sz="3200" b="1" dirty="0">
                <a:solidFill>
                  <a:srgbClr val="006600"/>
                </a:solidFill>
              </a:rPr>
              <a:t>.</a:t>
            </a:r>
          </a:p>
          <a:p>
            <a:pPr algn="just">
              <a:buFont typeface="Wingdings" pitchFamily="2" charset="2"/>
              <a:buChar char="v"/>
            </a:pPr>
            <a:r>
              <a:rPr lang="ar-EG" sz="3200" b="1" dirty="0">
                <a:solidFill>
                  <a:srgbClr val="0000FF"/>
                </a:solidFill>
              </a:rPr>
              <a:t>تحول بعض الكوارث بعد حدوثها إلى كارثة مركبة.</a:t>
            </a:r>
          </a:p>
          <a:p>
            <a:pPr algn="just">
              <a:buFont typeface="Wingdings" pitchFamily="2" charset="2"/>
              <a:buChar char="v"/>
            </a:pPr>
            <a:r>
              <a:rPr lang="ar-EG" sz="3200" b="1" dirty="0">
                <a:solidFill>
                  <a:srgbClr val="FF0000"/>
                </a:solidFill>
              </a:rPr>
              <a:t>معدل النمو السكانى السريع والضغط على الموارد الطبيعية.</a:t>
            </a:r>
          </a:p>
          <a:p>
            <a:pPr algn="just">
              <a:buFont typeface="Wingdings" pitchFamily="2" charset="2"/>
              <a:buChar char="Ø"/>
            </a:pPr>
            <a:endParaRPr lang="ar-EG" sz="2800" b="1" dirty="0"/>
          </a:p>
          <a:p>
            <a:pPr algn="just"/>
            <a:endParaRPr lang="en-US" dirty="0"/>
          </a:p>
        </p:txBody>
      </p:sp>
      <p:sp>
        <p:nvSpPr>
          <p:cNvPr id="4" name="Footer Placeholder 3"/>
          <p:cNvSpPr>
            <a:spLocks noGrp="1"/>
          </p:cNvSpPr>
          <p:nvPr>
            <p:ph type="ftr" sz="quarter" idx="11"/>
          </p:nvPr>
        </p:nvSpPr>
        <p:spPr/>
        <p:txBody>
          <a:bodyPr/>
          <a:lstStyle/>
          <a:p>
            <a:pPr>
              <a:defRPr/>
            </a:pPr>
            <a:r>
              <a:rPr lang="en-US" smtClean="0"/>
              <a:t>Prof. Azza Abdallah</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WordArt 2" descr="Fish fossil"/>
          <p:cNvSpPr>
            <a:spLocks noChangeArrowheads="1" noChangeShapeType="1" noTextEdit="1"/>
          </p:cNvSpPr>
          <p:nvPr/>
        </p:nvSpPr>
        <p:spPr bwMode="auto">
          <a:xfrm>
            <a:off x="762000" y="0"/>
            <a:ext cx="6734175" cy="139065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ar-EG" sz="7200" b="1" kern="10">
                <a:ln w="9525">
                  <a:round/>
                  <a:headEnd/>
                  <a:tailEnd/>
                </a:ln>
                <a:blipFill dpi="0" rotWithShape="0">
                  <a:blip r:embed="rId2"/>
                  <a:srcRect/>
                  <a:tile tx="0" ty="0" sx="100000" sy="100000" flip="none" algn="tl"/>
                </a:blipFill>
                <a:latin typeface="Andalus"/>
                <a:cs typeface="Andalus"/>
              </a:rPr>
              <a:t>مراحل إدارة الكارثة  </a:t>
            </a:r>
            <a:endParaRPr lang="en-US" sz="7200" b="1" kern="10">
              <a:ln w="9525">
                <a:round/>
                <a:headEnd/>
                <a:tailEnd/>
              </a:ln>
              <a:blipFill dpi="0" rotWithShape="0">
                <a:blip r:embed="rId2"/>
                <a:srcRect/>
                <a:tile tx="0" ty="0" sx="100000" sy="100000" flip="none" algn="tl"/>
              </a:blipFill>
              <a:latin typeface="Andalus"/>
              <a:cs typeface="Andalus"/>
            </a:endParaRPr>
          </a:p>
        </p:txBody>
      </p:sp>
      <p:graphicFrame>
        <p:nvGraphicFramePr>
          <p:cNvPr id="2" name="Diagram 1"/>
          <p:cNvGraphicFramePr/>
          <p:nvPr/>
        </p:nvGraphicFramePr>
        <p:xfrm>
          <a:off x="685800" y="1447800"/>
          <a:ext cx="78486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defRPr/>
            </a:pPr>
            <a:r>
              <a:rPr lang="en-US" smtClean="0"/>
              <a:t>Prof. Azza Abdallah</a:t>
            </a:r>
            <a:endParaRPr lang="en-US"/>
          </a:p>
        </p:txBody>
      </p:sp>
    </p:spTree>
  </p:cSld>
  <p:clrMapOvr>
    <a:masterClrMapping/>
  </p:clrMapOvr>
  <p:transition>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79873" name="Rectangle 1"/>
          <p:cNvSpPr>
            <a:spLocks noChangeArrowheads="1"/>
          </p:cNvSpPr>
          <p:nvPr/>
        </p:nvSpPr>
        <p:spPr bwMode="auto">
          <a:xfrm>
            <a:off x="304800" y="1219200"/>
            <a:ext cx="8610600" cy="4739759"/>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a:t>
            </a:r>
            <a:r>
              <a:rPr kumimoji="0" lang="ar-SA"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يتمثل الهدف الرئيسى لإدارة الكارثة فى هذه المرحلة فى</a:t>
            </a:r>
            <a:r>
              <a:rPr kumimoji="0" lang="ar-EG"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p>
          <a:p>
            <a:pPr marL="457200" marR="0" lvl="0" indent="-457200" algn="just" defTabSz="914400" eaLnBrk="0" fontAlgn="base" latinLnBrk="0" hangingPunct="0">
              <a:lnSpc>
                <a:spcPct val="100000"/>
              </a:lnSpc>
              <a:spcBef>
                <a:spcPct val="0"/>
              </a:spcBef>
              <a:spcAft>
                <a:spcPct val="0"/>
              </a:spcAft>
              <a:buClrTx/>
              <a:buSzTx/>
              <a:buFont typeface="+mj-lt"/>
              <a:buAutoNum type="arabicPeriod"/>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a:t>
            </a: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تخفيف الآثار الناجمة عن حدوث الكارثة من خلال إعداد خطط للمواجهة </a:t>
            </a:r>
            <a:endPar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457200" marR="0" lvl="0" indent="-457200" algn="just" defTabSz="914400" eaLnBrk="0" fontAlgn="base" latinLnBrk="0" hangingPunct="0">
              <a:lnSpc>
                <a:spcPct val="100000"/>
              </a:lnSpc>
              <a:spcBef>
                <a:spcPct val="0"/>
              </a:spcBef>
              <a:spcAft>
                <a:spcPct val="0"/>
              </a:spcAft>
              <a:buClrTx/>
              <a:buSzTx/>
              <a:buFont typeface="+mj-lt"/>
              <a:buAutoNum type="arabicPeriod"/>
              <a:tabLst/>
            </a:pP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تنفيذ الإجراءات الوقائية ومحاولة معالجة الأخطار والتى قد ينجم منها حدوث كوارث مثل التنبؤ بحدوث سيول فى منطقة ما، يمكن منع خطر السيول من خلال إقامة السدود فى المناطق المهددة بالخطر0</a:t>
            </a:r>
            <a:endPar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	</a:t>
            </a:r>
            <a:r>
              <a:rPr kumimoji="0" lang="ar-SA"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الهدف الأساسى لهذه المرحلة</a:t>
            </a:r>
            <a:r>
              <a:rPr kumimoji="0" lang="ar-EG"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a:t>
            </a:r>
          </a:p>
          <a:p>
            <a:pPr marL="0" marR="0" lvl="0" indent="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 </a:t>
            </a: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الإعداد وحشد الطاقات قبل وقوع الكارثة، وهذا يعنى أن </a:t>
            </a:r>
            <a:r>
              <a:rPr kumimoji="0" lang="ar-SA" sz="2800"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Xfree1"/>
                <a:ea typeface="Times New Roman" pitchFamily="18" charset="0"/>
                <a:cs typeface="Arial" pitchFamily="34" charset="0"/>
              </a:rPr>
              <a:t>هدفها وقائى </a:t>
            </a: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فى المقام الأول، تمثل هذه المرحلة </a:t>
            </a:r>
            <a:r>
              <a:rPr kumimoji="0" lang="ar-SA" sz="2800"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Xfree1"/>
                <a:ea typeface="Times New Roman" pitchFamily="18" charset="0"/>
                <a:cs typeface="Arial" pitchFamily="34" charset="0"/>
              </a:rPr>
              <a:t>أهم مراحل مواجهة الكوارث </a:t>
            </a: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فالمواجهة فى هذه المرحلة خاصة مع التقدم العلمى والتكنولوجى يمكن أن يحقق خفضاً ملموساً فى الإضرار الناجمة عن</a:t>
            </a: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د</a:t>
            </a: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 حدوث الكارثة</a:t>
            </a: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a:t>
            </a:r>
            <a:endPar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Rectangle 3"/>
          <p:cNvSpPr/>
          <p:nvPr/>
        </p:nvSpPr>
        <p:spPr>
          <a:xfrm>
            <a:off x="2714061" y="381000"/>
            <a:ext cx="3762569" cy="707886"/>
          </a:xfrm>
          <a:prstGeom prst="rect">
            <a:avLst/>
          </a:prstGeom>
        </p:spPr>
        <p:txBody>
          <a:bodyPr wrap="none">
            <a:spAutoFit/>
          </a:bodyPr>
          <a:lstStyle/>
          <a:p>
            <a:r>
              <a:rPr lang="ar-SA"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مرحلة ما قبل الكارثة </a:t>
            </a:r>
            <a:endParaRPr lang="en-US"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smtClean="0"/>
              <a:t>Prof. Azza Abdallah</a:t>
            </a:r>
            <a:endParaRPr lang="en-US" dirty="0"/>
          </a:p>
        </p:txBody>
      </p:sp>
      <p:sp>
        <p:nvSpPr>
          <p:cNvPr id="3" name="Rectangle 2"/>
          <p:cNvSpPr/>
          <p:nvPr/>
        </p:nvSpPr>
        <p:spPr>
          <a:xfrm>
            <a:off x="2590800" y="304800"/>
            <a:ext cx="4572000" cy="1077218"/>
          </a:xfrm>
          <a:prstGeom prst="rect">
            <a:avLst/>
          </a:prstGeom>
        </p:spPr>
        <p:txBody>
          <a:bodyPr>
            <a:spAutoFit/>
          </a:bodyPr>
          <a:lstStyle/>
          <a:p>
            <a:r>
              <a:rPr lang="ar-SA" sz="32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Xfree1"/>
                <a:ea typeface="Times New Roman" pitchFamily="18" charset="0"/>
                <a:cs typeface="Arial" pitchFamily="34" charset="0"/>
              </a:rPr>
              <a:t>الأنشطة الرئيسية فى مرحلة</a:t>
            </a:r>
            <a:r>
              <a:rPr lang="ar-EG" sz="32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Xfree1"/>
                <a:ea typeface="Times New Roman" pitchFamily="18" charset="0"/>
                <a:cs typeface="Arial" pitchFamily="34" charset="0"/>
              </a:rPr>
              <a:t> ما قبل الكارثة</a:t>
            </a:r>
            <a:endParaRPr lang="en-US" sz="3200" dirty="0">
              <a:solidFill>
                <a:srgbClr val="0000FF"/>
              </a:solidFill>
            </a:endParaRPr>
          </a:p>
        </p:txBody>
      </p:sp>
      <p:sp>
        <p:nvSpPr>
          <p:cNvPr id="94209" name="Rectangle 1"/>
          <p:cNvSpPr>
            <a:spLocks noChangeArrowheads="1"/>
          </p:cNvSpPr>
          <p:nvPr/>
        </p:nvSpPr>
        <p:spPr bwMode="auto">
          <a:xfrm>
            <a:off x="228600" y="1474113"/>
            <a:ext cx="8686800" cy="455509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32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اكتشاف إشارات الإنذار المبكر </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هناك العديد من الكوارث الطبيعية والتى يمكن توقع حدوثها، والتعرف على ذلك من خلال اكتشاف إشارات الإنذار المبكر، مثل</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q"/>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كارثة التصحر ويمكن التعرف عليها من انخفاض إنتاجية التربة</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q"/>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كوارث السيول والعواصف الرملية والرعدية، فهناك إشارات إنذار مبكر لها يمكن توقع حدوثها من دراسة الخرائط الجيولوجية والطبوغرافية، ومن الصور الجوية والصور الفضائية</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q"/>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كارثة زحف الكثبان الرملية، يمكن توقع حدوثها من خلال دراسة الصور الجوية والصور الفضائية على فترات زمنية متتالية</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q"/>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فى المناطق الجبلية يعتبر وجود كتل مفككة منتشرة على السفوح المنحدرة علامة إنذار مبكر لحدوث كارثة الإنزلاقات الأرضية وهكذا0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95233" name="Rectangle 1"/>
          <p:cNvSpPr>
            <a:spLocks noChangeArrowheads="1"/>
          </p:cNvSpPr>
          <p:nvPr/>
        </p:nvSpPr>
        <p:spPr bwMode="auto">
          <a:xfrm>
            <a:off x="228600" y="678360"/>
            <a:ext cx="8610600" cy="560153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32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الإجراءات الوقائية</a:t>
            </a:r>
            <a:endParaRPr kumimoji="0" lang="ar-EG" sz="32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pPr>
            <a:endParaRPr kumimoji="0" lang="en-US" sz="32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تمتد الإجراءات الوقائية على مساحة واسعة من نشاط الأجهزة المعن</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ي</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ة بمواجهة الكارثة </a:t>
            </a:r>
            <a:r>
              <a:rPr kumimoji="0" lang="ar-SA"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ومن أهم هذه الإجراءات </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جمع البيانات الصحيحة واللازمة لوضع وتطبيق خطط الوقاية والمواجهة0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متابعة الدراسات والبحوث العلمية فى مجالات مواجهة الكوارث0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تطبيق الوسائل العلمية والهندسية للسيطرة على الكوارث مثل إنشاء السدود على مجارى الأودية المهددة بخطر السيول، تثبيت الكثبان الرملية، تطبيق القواعد الهندسية اللازمة لتحمل المنشآت لتأثير الزلازل "معامل الآمان الزلزالى"0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استخدام الوسائل التشريعية لفرض القواعد المؤدية إلى تقليل المخاطر0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lvl="8" algn="just" eaLnBrk="0" fontAlgn="base" hangingPunct="0">
              <a:lnSpc>
                <a:spcPct val="150000"/>
              </a:lnSpc>
              <a:spcBef>
                <a:spcPct val="0"/>
              </a:spcBef>
              <a:spcAft>
                <a:spcPct val="0"/>
              </a:spcAft>
            </a:pPr>
            <a:endPar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97281" name="Rectangle 1"/>
          <p:cNvSpPr>
            <a:spLocks noChangeArrowheads="1"/>
          </p:cNvSpPr>
          <p:nvPr/>
        </p:nvSpPr>
        <p:spPr bwMode="auto">
          <a:xfrm>
            <a:off x="228600" y="1563470"/>
            <a:ext cx="8686800" cy="3877985"/>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eaLnBrk="0" fontAlgn="base" latinLnBrk="0" hangingPunct="0">
              <a:lnSpc>
                <a:spcPct val="15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	تعطى مرحلة ما قبل الكارثة فرصة لإعداد خطط مواجهة الكارثة حال وقوعها وكذلك الاستعداد المسبق لوقوع الكارثة</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a:t>
            </a:r>
          </a:p>
          <a:p>
            <a:pPr marL="0" marR="0" lvl="0" indent="0" algn="just" defTabSz="914400" eaLnBrk="0" fontAlgn="base" latinLnBrk="0" hangingPunct="0">
              <a:lnSpc>
                <a:spcPct val="150000"/>
              </a:lnSpc>
              <a:spcBef>
                <a:spcPct val="0"/>
              </a:spcBef>
              <a:spcAft>
                <a:spcPct val="0"/>
              </a:spcAft>
              <a:buClrTx/>
              <a:buSzTx/>
              <a:buFontTx/>
              <a:buNone/>
              <a:tabLst/>
            </a:pP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	</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يتم إعداد خطط المواجهة من خلال </a:t>
            </a:r>
            <a:r>
              <a:rPr kumimoji="0" lang="ar-SA"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Xfree1"/>
                <a:ea typeface="Times New Roman" pitchFamily="18" charset="0"/>
                <a:cs typeface="Arial" pitchFamily="34" charset="0"/>
              </a:rPr>
              <a:t>إعداد سيناريوهات </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مواجهة الكوارث، وهى أحد الأساليب الناجحة لإعداد خطط مواجهة الكوارث واختبار كفاءة أدائها وتبين نقط الضعف فيها لمعالجتها خلال مرحلة ما قبل الكارثة</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a:t>
            </a:r>
          </a:p>
          <a:p>
            <a:pPr marL="0" marR="0" lvl="0" indent="0" algn="just" defTabSz="914400" eaLnBrk="0" fontAlgn="base" latinLnBrk="0" hangingPunct="0">
              <a:lnSpc>
                <a:spcPct val="15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 وغالباً ما </a:t>
            </a:r>
            <a:r>
              <a:rPr kumimoji="0" lang="ar-SA"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Xfree1"/>
                <a:ea typeface="Times New Roman" pitchFamily="18" charset="0"/>
                <a:cs typeface="Arial" pitchFamily="34" charset="0"/>
              </a:rPr>
              <a:t>تكشف السيناريوهات عن نقاط الضعف المتعلقة بالتنسيق</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 بين مختلف الأجهزة التى لها دور فى مواجهة الكارثة، مما يتيح فرصة مبكرة لمعالجتها0</a:t>
            </a:r>
            <a:r>
              <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rPr>
              <a:t> </a:t>
            </a:r>
          </a:p>
        </p:txBody>
      </p:sp>
      <p:sp>
        <p:nvSpPr>
          <p:cNvPr id="4" name="Rectangle 3"/>
          <p:cNvSpPr/>
          <p:nvPr/>
        </p:nvSpPr>
        <p:spPr>
          <a:xfrm>
            <a:off x="2893597" y="609600"/>
            <a:ext cx="3413115" cy="646331"/>
          </a:xfrm>
          <a:prstGeom prst="rect">
            <a:avLst/>
          </a:prstGeom>
        </p:spPr>
        <p:txBody>
          <a:bodyPr wrap="none">
            <a:spAutoFit/>
          </a:bodyPr>
          <a:lstStyle/>
          <a:p>
            <a:r>
              <a:rPr lang="ar-SA" sz="36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إعداد خطط المواجهة </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98305" name="Rectangle 1"/>
          <p:cNvSpPr>
            <a:spLocks noChangeArrowheads="1"/>
          </p:cNvSpPr>
          <p:nvPr/>
        </p:nvSpPr>
        <p:spPr bwMode="auto">
          <a:xfrm>
            <a:off x="457200" y="1184960"/>
            <a:ext cx="8153400" cy="498598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eaLnBrk="0" fontAlgn="base" latinLnBrk="0" hangingPunct="0">
              <a:lnSpc>
                <a:spcPct val="15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فى مرحلة ما قبل الكارثة تتم توعية الجمهور بالأسلوب الأمثل لمواجهة الكوارث الطبيعية بما يحقق الحد الأدنى من مخاطرها، بالإضافة إلى التوعية اللازمة لتقليل احتمالات حدوث الكوارث التى من صنع الإنسان0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ثبت من </a:t>
            </a: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الدراسة الإحصائية لزلزال جنوب العقبة </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(نوفمبر 1995)، أن حوالى 3/2 "ثلثى" الإصابات قد وقعت نتيجة لتصرفات نابعة من الزعر دون أن تكون هناك احتمالات خطورة حقيقية0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	فى هذه المرحلة كذلك يتم </a:t>
            </a: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التدريب على تنفيذ الخطط المعدة سلفاً </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لمواجهة الكوارث، ويشمل هذا التدريب كلا من مهارات الأداء للأفراد وكفاءة الإدارة للأجهزة، بالإضافة إلى </a:t>
            </a: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التدريب على آليات التنسيق بين الأجهزة المعنية0</a:t>
            </a:r>
            <a:r>
              <a:rPr kumimoji="0" lang="en-US"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rPr>
              <a:t> </a:t>
            </a:r>
          </a:p>
        </p:txBody>
      </p:sp>
      <p:sp>
        <p:nvSpPr>
          <p:cNvPr id="4" name="Rectangle 3"/>
          <p:cNvSpPr/>
          <p:nvPr/>
        </p:nvSpPr>
        <p:spPr>
          <a:xfrm>
            <a:off x="3133361" y="457200"/>
            <a:ext cx="2876108" cy="646331"/>
          </a:xfrm>
          <a:prstGeom prst="rect">
            <a:avLst/>
          </a:prstGeom>
        </p:spPr>
        <p:txBody>
          <a:bodyPr wrap="none">
            <a:spAutoFit/>
          </a:bodyPr>
          <a:lstStyle/>
          <a:p>
            <a:r>
              <a:rPr lang="ar-SA"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التوعية والتدريب </a:t>
            </a:r>
            <a:endParaRPr lang="en-US"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99329" name="Rectangle 1"/>
          <p:cNvSpPr>
            <a:spLocks noChangeArrowheads="1"/>
          </p:cNvSpPr>
          <p:nvPr/>
        </p:nvSpPr>
        <p:spPr bwMode="auto">
          <a:xfrm>
            <a:off x="228600" y="517267"/>
            <a:ext cx="8686800" cy="609397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36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مرحلة وقوع الكارثة</a:t>
            </a:r>
            <a:endPar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	وهى </a:t>
            </a: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مرحلة المواجهة الفعلية للكارثة</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 ويهدف أداء الأجهزة المعنية فى هذه المرحلة إلى </a:t>
            </a: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سرعة السيطرة على الكارثة واحتوائها</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 ويتوقف نجاح هذه المرحلة على عدة عوامل أهمها :</a:t>
            </a:r>
            <a:endPar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كفاءة الخطط الموضوعة مسبقاً ودقتها وموضوعيتها0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كفـاءة الأطقـم المسئولــة عــن تنفيـذ الخطط0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مدى توافر الإمكانيات اللازمة لمواجهة الكارثة </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والسيطرة عليها سواء كانت هذه الإمكانيات إمكانيات مادية أو فنية أو متطلبات إدارية</a:t>
            </a:r>
            <a:endPar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tabLst/>
            </a:pPr>
            <a:r>
              <a:rPr lang="ar-EG"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Xfree1"/>
                <a:ea typeface="Times New Roman" pitchFamily="18" charset="0"/>
                <a:cs typeface="Arial" pitchFamily="34" charset="0"/>
              </a:rPr>
              <a:t>	</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Xfree1"/>
                <a:ea typeface="Times New Roman" pitchFamily="18" charset="0"/>
                <a:cs typeface="Arial" pitchFamily="34" charset="0"/>
              </a:rPr>
              <a:t>على سبيل المثال فى حالة حدوث زلزال، تكون الخسائر البشرية والمادية على نطاق واسع يشمل قطاعات عديدة فى المجتمع، فتتجه لذلك جهود الإنقاذ إلى حصر الخسائر سواء كانت مادية أو بشرية، ومحاولة تقديم العون السريع للمتضررين فى صورة إعلان حالة الطوارئ فى عدد من قطاعات الدولة الخدمية كالصحة والإسكان والشئون الاجتماعية، كما يلعب الإعلام عندئذ دوراً هاماً فى توعية المواطنين بما يجب إتباعه عند حدوث الهزات الزلزالية، وحشد الجهود لمساعدة ضحايا الزلزال0</a:t>
            </a:r>
            <a:r>
              <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rPr>
              <a:t> </a:t>
            </a:r>
          </a:p>
          <a:p>
            <a:pPr marL="0" marR="0" lvl="0" indent="0" algn="just" defTabSz="914400" eaLnBrk="0" fontAlgn="base" latinLnBrk="0" hangingPunct="0">
              <a:lnSpc>
                <a:spcPct val="100000"/>
              </a:lnSpc>
              <a:spcBef>
                <a:spcPct val="0"/>
              </a:spcBef>
              <a:spcAft>
                <a:spcPct val="0"/>
              </a:spcAft>
              <a:buClrTx/>
              <a:buSzTx/>
              <a:buFontTx/>
              <a:buNone/>
              <a:tabLst/>
            </a:pPr>
            <a:r>
              <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rPr>
              <a:t/>
            </a:r>
            <a:br>
              <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rPr>
            </a:br>
            <a:endPar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smtClean="0"/>
              <a:t>Prof. Azza Abdallah</a:t>
            </a:r>
            <a:endParaRPr lang="en-US" dirty="0"/>
          </a:p>
        </p:txBody>
      </p:sp>
      <p:sp>
        <p:nvSpPr>
          <p:cNvPr id="100353" name="Rectangle 1"/>
          <p:cNvSpPr>
            <a:spLocks noChangeArrowheads="1"/>
          </p:cNvSpPr>
          <p:nvPr/>
        </p:nvSpPr>
        <p:spPr bwMode="auto">
          <a:xfrm>
            <a:off x="228600" y="1015662"/>
            <a:ext cx="8686800" cy="529375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32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مرحلة ما بعد الكارثة</a:t>
            </a:r>
            <a:endParaRPr kumimoji="0" lang="ar-EG" sz="32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defTabSz="914400" rtl="1"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وتسمى هذه المرحلة مرحلة الإعمار أو مرحلة إعادة التأهيل، وأهم عناصر هذه المرحلة :</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السيطرة على الأزمات الناتجة من الكوارث، والتى يمكن بدورها أن تؤدى إلى كوارث جديدة0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إعادة الأوضاع الطبيعية إلى مسرح الكارثة، من خلال إعادة تخطيط المدن، وإعادة إقامة الخزانات والسدود 000 الخ0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تقييم أداء الأجهزة المعينة فى المرحلتين السابقتين "مرحلة ما قبل الكارثة، ومرحلة الكارثة"، واستخلاص الدروس المستفادة من هذا التقييم0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تحسين أساليب وخطط المواجهة بناء على الدروس المستفادة0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spcBef>
                <a:spcPct val="0"/>
              </a:spcBef>
              <a:spcAft>
                <a:spcPct val="0"/>
              </a:spcAft>
              <a:buClrTx/>
              <a:buSzTx/>
              <a:tabLst/>
            </a:pP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فى هذه المرحلة يجب الاهتمام بمواجهة المشاكل النفسية التى تنجم عن حدوث الكوارث، والاهتمام بتطهير المناطق المنكوبة وذلك بإزالة مسببات التلوث من المنطقة0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4"/>
          <p:cNvSpPr>
            <a:spLocks noChangeArrowheads="1" noChangeShapeType="1" noTextEdit="1"/>
          </p:cNvSpPr>
          <p:nvPr/>
        </p:nvSpPr>
        <p:spPr bwMode="auto">
          <a:xfrm>
            <a:off x="2286000" y="476250"/>
            <a:ext cx="4733925" cy="638175"/>
          </a:xfrm>
          <a:prstGeom prst="rect">
            <a:avLst/>
          </a:prstGeom>
        </p:spPr>
        <p:txBody>
          <a:bodyPr wrap="none" fromWordArt="1">
            <a:prstTxWarp prst="textPlain">
              <a:avLst>
                <a:gd name="adj" fmla="val 50000"/>
              </a:avLst>
            </a:prstTxWarp>
          </a:bodyPr>
          <a:lstStyle/>
          <a:p>
            <a:r>
              <a:rPr lang="ar-EG" sz="4400" kern="10">
                <a:ln w="9525">
                  <a:noFill/>
                  <a:round/>
                  <a:headEnd/>
                  <a:tailEnd/>
                </a:ln>
                <a:solidFill>
                  <a:srgbClr val="000080"/>
                </a:solidFill>
                <a:effectLst>
                  <a:outerShdw dist="45791" dir="2021404" algn="ctr" rotWithShape="0">
                    <a:srgbClr val="B2B2B2">
                      <a:alpha val="79999"/>
                    </a:srgbClr>
                  </a:outerShdw>
                </a:effectLst>
                <a:latin typeface="Times New Roman"/>
                <a:cs typeface="Times New Roman"/>
              </a:rPr>
              <a:t>خصائص الكارثة</a:t>
            </a:r>
            <a:endParaRPr lang="en-US" sz="4400" kern="10">
              <a:ln w="9525">
                <a:noFill/>
                <a:round/>
                <a:headEnd/>
                <a:tailEnd/>
              </a:ln>
              <a:solidFill>
                <a:srgbClr val="000080"/>
              </a:solidFill>
              <a:effectLst>
                <a:outerShdw dist="45791" dir="2021404" algn="ctr" rotWithShape="0">
                  <a:srgbClr val="B2B2B2">
                    <a:alpha val="79999"/>
                  </a:srgbClr>
                </a:outerShdw>
              </a:effectLst>
              <a:latin typeface="Times New Roman"/>
              <a:cs typeface="Times New Roman"/>
            </a:endParaRPr>
          </a:p>
        </p:txBody>
      </p:sp>
      <p:sp>
        <p:nvSpPr>
          <p:cNvPr id="16387" name="Rectangle 5"/>
          <p:cNvSpPr>
            <a:spLocks noChangeArrowheads="1"/>
          </p:cNvSpPr>
          <p:nvPr/>
        </p:nvSpPr>
        <p:spPr bwMode="auto">
          <a:xfrm>
            <a:off x="685800" y="1676400"/>
            <a:ext cx="7772400" cy="4114800"/>
          </a:xfrm>
          <a:prstGeom prst="rect">
            <a:avLst/>
          </a:prstGeom>
          <a:noFill/>
          <a:ln w="9525">
            <a:noFill/>
            <a:miter lim="800000"/>
            <a:headEnd/>
            <a:tailEnd/>
          </a:ln>
        </p:spPr>
        <p:txBody>
          <a:bodyPr/>
          <a:lstStyle/>
          <a:p>
            <a:pPr marL="342900" indent="-342900" algn="r">
              <a:lnSpc>
                <a:spcPct val="90000"/>
              </a:lnSpc>
              <a:spcBef>
                <a:spcPct val="20000"/>
              </a:spcBef>
            </a:pPr>
            <a:r>
              <a:rPr lang="ar-EG" sz="3600" b="1" dirty="0">
                <a:solidFill>
                  <a:srgbClr val="CC0066"/>
                </a:solidFill>
              </a:rPr>
              <a:t>* سرعة تتابع الأحداث .</a:t>
            </a:r>
          </a:p>
          <a:p>
            <a:pPr marL="342900" indent="-342900" algn="r">
              <a:lnSpc>
                <a:spcPct val="90000"/>
              </a:lnSpc>
              <a:spcBef>
                <a:spcPct val="20000"/>
              </a:spcBef>
            </a:pPr>
            <a:r>
              <a:rPr lang="ar-EG" sz="3600" b="1" dirty="0">
                <a:solidFill>
                  <a:srgbClr val="CC0066"/>
                </a:solidFill>
              </a:rPr>
              <a:t>* حدوث صدمة و</a:t>
            </a:r>
            <a:r>
              <a:rPr lang="ar-SA" sz="3600" b="1" dirty="0">
                <a:solidFill>
                  <a:srgbClr val="CC0066"/>
                </a:solidFill>
              </a:rPr>
              <a:t> </a:t>
            </a:r>
            <a:r>
              <a:rPr lang="ar-EG" sz="3600" b="1" dirty="0">
                <a:solidFill>
                  <a:srgbClr val="CC0066"/>
                </a:solidFill>
              </a:rPr>
              <a:t>ضغ</a:t>
            </a:r>
            <a:r>
              <a:rPr lang="ar-SA" sz="3600" b="1" dirty="0">
                <a:solidFill>
                  <a:srgbClr val="CC0066"/>
                </a:solidFill>
              </a:rPr>
              <a:t>ـ</a:t>
            </a:r>
            <a:r>
              <a:rPr lang="ar-EG" sz="3600" b="1" dirty="0">
                <a:solidFill>
                  <a:srgbClr val="CC0066"/>
                </a:solidFill>
              </a:rPr>
              <a:t>ط نفسى مم</a:t>
            </a:r>
            <a:r>
              <a:rPr lang="ar-SA" sz="3600" b="1" dirty="0">
                <a:solidFill>
                  <a:srgbClr val="CC0066"/>
                </a:solidFill>
              </a:rPr>
              <a:t>ــــ</a:t>
            </a:r>
            <a:r>
              <a:rPr lang="ar-EG" sz="3600" b="1" dirty="0">
                <a:solidFill>
                  <a:srgbClr val="CC0066"/>
                </a:solidFill>
              </a:rPr>
              <a:t>ا يؤث</a:t>
            </a:r>
            <a:r>
              <a:rPr lang="ar-SA" sz="3600" b="1" dirty="0">
                <a:solidFill>
                  <a:srgbClr val="CC0066"/>
                </a:solidFill>
              </a:rPr>
              <a:t>ــــ</a:t>
            </a:r>
            <a:r>
              <a:rPr lang="ar-EG" sz="3600" b="1" dirty="0">
                <a:solidFill>
                  <a:srgbClr val="CC0066"/>
                </a:solidFill>
              </a:rPr>
              <a:t>ر على سرعة مواجهة</a:t>
            </a:r>
            <a:r>
              <a:rPr lang="ar-SA" sz="3600" b="1" dirty="0">
                <a:solidFill>
                  <a:srgbClr val="CC0066"/>
                </a:solidFill>
              </a:rPr>
              <a:t>  </a:t>
            </a:r>
            <a:r>
              <a:rPr lang="ar-EG" sz="3600" b="1" dirty="0">
                <a:solidFill>
                  <a:srgbClr val="CC0066"/>
                </a:solidFill>
              </a:rPr>
              <a:t>الأحداث .</a:t>
            </a:r>
            <a:br>
              <a:rPr lang="ar-EG" sz="3600" b="1" dirty="0">
                <a:solidFill>
                  <a:srgbClr val="CC0066"/>
                </a:solidFill>
              </a:rPr>
            </a:br>
            <a:r>
              <a:rPr lang="ar-EG" sz="3600" b="1" dirty="0">
                <a:solidFill>
                  <a:srgbClr val="CC0066"/>
                </a:solidFill>
              </a:rPr>
              <a:t>* تهـديد حيــاة الإنســان </a:t>
            </a:r>
            <a:r>
              <a:rPr lang="ar-EG" sz="3600" b="1" dirty="0" smtClean="0">
                <a:solidFill>
                  <a:srgbClr val="CC0066"/>
                </a:solidFill>
              </a:rPr>
              <a:t>وممتلكــاتة ومقـومات </a:t>
            </a:r>
            <a:r>
              <a:rPr lang="ar-EG" sz="3600" b="1" dirty="0">
                <a:solidFill>
                  <a:srgbClr val="CC0066"/>
                </a:solidFill>
              </a:rPr>
              <a:t>البيئة .</a:t>
            </a:r>
            <a:br>
              <a:rPr lang="ar-EG" sz="3600" b="1" dirty="0">
                <a:solidFill>
                  <a:srgbClr val="CC0066"/>
                </a:solidFill>
              </a:rPr>
            </a:br>
            <a:r>
              <a:rPr lang="ar-EG" sz="2800" dirty="0">
                <a:solidFill>
                  <a:schemeClr val="bg1"/>
                </a:solidFill>
              </a:rPr>
              <a:t>			</a:t>
            </a:r>
          </a:p>
          <a:p>
            <a:pPr marL="342900" indent="-342900" algn="r">
              <a:lnSpc>
                <a:spcPct val="90000"/>
              </a:lnSpc>
              <a:spcBef>
                <a:spcPct val="20000"/>
              </a:spcBef>
            </a:pPr>
            <a:r>
              <a:rPr lang="ar-EG" sz="3600" dirty="0">
                <a:solidFill>
                  <a:schemeClr val="bg1"/>
                </a:solidFill>
              </a:rPr>
              <a:t>				</a:t>
            </a:r>
            <a:r>
              <a:rPr lang="ar-EG" sz="3600" dirty="0">
                <a:solidFill>
                  <a:srgbClr val="FF0000"/>
                </a:solidFill>
              </a:rPr>
              <a:t>   </a:t>
            </a:r>
            <a:r>
              <a:rPr lang="ar-EG" sz="3600" b="1" dirty="0">
                <a:solidFill>
                  <a:srgbClr val="FF0000"/>
                </a:solidFill>
              </a:rPr>
              <a:t>لذلك</a:t>
            </a:r>
          </a:p>
          <a:p>
            <a:pPr marL="342900" indent="-342900" algn="r">
              <a:lnSpc>
                <a:spcPct val="90000"/>
              </a:lnSpc>
              <a:spcBef>
                <a:spcPct val="20000"/>
              </a:spcBef>
              <a:buFontTx/>
              <a:buChar char="•"/>
            </a:pPr>
            <a:r>
              <a:rPr lang="ar-EG" sz="3600" b="1" dirty="0">
                <a:solidFill>
                  <a:srgbClr val="FF0066"/>
                </a:solidFill>
              </a:rPr>
              <a:t>يتطلب مواجه</a:t>
            </a:r>
            <a:r>
              <a:rPr lang="ar-SA" sz="3600" b="1" dirty="0">
                <a:solidFill>
                  <a:srgbClr val="FF0066"/>
                </a:solidFill>
              </a:rPr>
              <a:t>ـــ</a:t>
            </a:r>
            <a:r>
              <a:rPr lang="ar-EG" sz="3600" b="1" dirty="0">
                <a:solidFill>
                  <a:srgbClr val="FF0066"/>
                </a:solidFill>
              </a:rPr>
              <a:t>ة الكوارث إبتكار نظم تساعد على إمكانية مواجهة سرعة تطور أحداث الكارثة .</a:t>
            </a:r>
            <a:endParaRPr lang="en-US" sz="3600" b="1" dirty="0">
              <a:solidFill>
                <a:srgbClr val="FF0066"/>
              </a:solidFill>
            </a:endParaRPr>
          </a:p>
        </p:txBody>
      </p:sp>
      <p:sp>
        <p:nvSpPr>
          <p:cNvPr id="4" name="Footer Placeholder 3"/>
          <p:cNvSpPr>
            <a:spLocks noGrp="1"/>
          </p:cNvSpPr>
          <p:nvPr>
            <p:ph type="ftr" sz="quarter" idx="11"/>
          </p:nvPr>
        </p:nvSpPr>
        <p:spPr/>
        <p:txBody>
          <a:bodyPr/>
          <a:lstStyle/>
          <a:p>
            <a:pPr>
              <a:defRPr/>
            </a:pPr>
            <a:r>
              <a:rPr lang="en-US" smtClean="0"/>
              <a:t>Prof. Azza Abdallah</a:t>
            </a:r>
            <a:endParaRPr lang="en-US"/>
          </a:p>
        </p:txBody>
      </p:sp>
    </p:spTree>
  </p:cSld>
  <p:clrMapOvr>
    <a:masterClrMapping/>
  </p:clrMapOvr>
  <p:transition>
    <p:cover dir="l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59393" name="Rectangle 1"/>
          <p:cNvSpPr>
            <a:spLocks noChangeArrowheads="1"/>
          </p:cNvSpPr>
          <p:nvPr/>
        </p:nvSpPr>
        <p:spPr bwMode="auto">
          <a:xfrm>
            <a:off x="228600" y="1143000"/>
            <a:ext cx="8610600" cy="221599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مرحلة ما قبل حدوث الزلزال :</a:t>
            </a:r>
            <a:endParaRPr kumimoji="0" lang="en-US"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وتمثل أهم مرحلة من مراحل إدارة كارثة الزلازل، حيث يتم فى هذه المرحلة تحديد مناطق الخطر الزلزالى، ثم الإعداد وحشد الطاقات والتدريب على مواجهة الكارثة قبل حدوثها، وتنفيذ الإجراءات الوقائية، وبالتالى يمكن خفض الخسائر الناجمة عن حدوث زلزال فى منطقة معينة إلى أدنى حد ممكن0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Rectangle 3"/>
          <p:cNvSpPr/>
          <p:nvPr/>
        </p:nvSpPr>
        <p:spPr>
          <a:xfrm>
            <a:off x="2922106" y="381000"/>
            <a:ext cx="3557385" cy="584775"/>
          </a:xfrm>
          <a:prstGeom prst="rect">
            <a:avLst/>
          </a:prstGeom>
        </p:spPr>
        <p:txBody>
          <a:bodyPr wrap="none">
            <a:spAutoFit/>
          </a:bodyPr>
          <a:lstStyle/>
          <a:p>
            <a:r>
              <a:rPr lang="ar-SA"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نموذج إدارة كارثة زلزال </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graphicFrame>
        <p:nvGraphicFramePr>
          <p:cNvPr id="6" name="Diagram 5"/>
          <p:cNvGraphicFramePr/>
          <p:nvPr/>
        </p:nvGraphicFramePr>
        <p:xfrm>
          <a:off x="381000" y="3810000"/>
          <a:ext cx="8534400" cy="167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66561" name="Rectangle 1"/>
          <p:cNvSpPr>
            <a:spLocks noChangeArrowheads="1"/>
          </p:cNvSpPr>
          <p:nvPr/>
        </p:nvSpPr>
        <p:spPr bwMode="auto">
          <a:xfrm>
            <a:off x="228600" y="1371600"/>
            <a:ext cx="8763000" cy="5232202"/>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000"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فحص وتحليل المرئيات الفضائية </a:t>
            </a:r>
            <a:r>
              <a:rPr kumimoji="0" lang="ar-SA" sz="20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a:t>
            </a:r>
            <a:endParaRPr kumimoji="0" lang="en-US" sz="20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يمكن تحديد المناطق النشطة زالزالياً من خلال دراسة وتحليل المرئيات الفضائية ويقصد بها الصور الملتقطة بواسطة الأقمار الصناعية على فترات مختلفة وتتبع الظواهر الجيولوجية والتكتونية المرتبطة بذلك النشاط، ومن ثم تحديد مناطق الخطر الزلزالى، ومن أهم الظواهر التضاريسية والتى تشير إلى حدوث كسور فى القشرة الأرضية، أو تحديد مناطق التصدع النشطة والتى يحتمل حدوث هزات زلزالية بها هى :</a:t>
            </a:r>
            <a:endParaRPr kumimoji="0" lang="en-US"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وجـود بـرك خلف الجروف0</a:t>
            </a:r>
            <a:r>
              <a:rPr kumimoji="0" lang="ar-EG"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a:t>
            </a:r>
            <a:r>
              <a:rPr kumimoji="0" lang="ar-SA"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حدوث إزاحة لقنوات الصرف0</a:t>
            </a:r>
            <a:endParaRPr kumimoji="0" lang="en-US"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اختلاف التربة والنباتات على جانبين متقابلين0</a:t>
            </a:r>
            <a:r>
              <a:rPr kumimoji="0" lang="ar-EG"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a:t>
            </a:r>
            <a:r>
              <a:rPr kumimoji="0" lang="ar-SA"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وجود تسريب مياه أو بترول على امتداد خطى0</a:t>
            </a:r>
            <a:endParaRPr kumimoji="0" lang="en-US"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الاختفاء المفاجئ للطبقات أو التراكيب0 </a:t>
            </a:r>
            <a:endParaRPr kumimoji="0" lang="en-US"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ظهور بعض الظواهر "تضاريس - نباتات - تباين فى الألوان - ينابيع مائية - ينابيع ساخنة" ذات اتجاهات خطية0</a:t>
            </a:r>
            <a:endParaRPr kumimoji="0" lang="en-US"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اختلاف المسافة بين نقطتين0</a:t>
            </a:r>
            <a:r>
              <a:rPr kumimoji="0" lang="ar-EG"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a:t>
            </a:r>
            <a:r>
              <a:rPr kumimoji="0" lang="ar-SA"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وجود شروخ مفتوحة أو تشوهات فى سطح الأرض0</a:t>
            </a:r>
            <a:endParaRPr kumimoji="0" lang="en-US"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tabLst/>
            </a:pPr>
            <a:r>
              <a:rPr kumimoji="0" lang="ar-SA"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بعد تحديد مناطق الفوالق النشطة، يتم </a:t>
            </a:r>
            <a:r>
              <a:rPr kumimoji="0" lang="ar-SA"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التحقق على الطبيعة</a:t>
            </a:r>
            <a:r>
              <a:rPr kumimoji="0" lang="ar-SA"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من وجودها، ويتم </a:t>
            </a:r>
            <a:r>
              <a:rPr kumimoji="0" lang="ar-SA"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رسم خرائط </a:t>
            </a:r>
            <a:r>
              <a:rPr kumimoji="0" lang="ar-SA"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توضح عليها أماكن الفوالق وأطوالها واتجاهاتها ونوع الحركة المصاحبة لها، ويتم على هذا الأساس </a:t>
            </a:r>
            <a:r>
              <a:rPr kumimoji="0" lang="ar-SA"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تحديد مناطق الخطر الزلزالى</a:t>
            </a:r>
            <a:r>
              <a:rPr kumimoji="0" lang="ar-SA"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والتى يجب تجنبها عند إقامة أى مشروع من مشاريع التنمية، أو </a:t>
            </a:r>
            <a:r>
              <a:rPr kumimoji="0" lang="ar-SA" sz="20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تنفيذ الإجراءات الوقائية </a:t>
            </a:r>
            <a:r>
              <a:rPr kumimoji="0" lang="ar-SA"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فى المناطق السكنية والمتوقع حدوث هزات زلزالية فيها0</a:t>
            </a:r>
            <a:endParaRPr kumimoji="0" lang="en-US"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0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rPr>
              <a:t/>
            </a:r>
            <a:br>
              <a:rPr kumimoji="0" lang="en-US" sz="20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rPr>
            </a:br>
            <a:endParaRPr kumimoji="0" lang="en-US" sz="20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6" name="Rectangle 5"/>
          <p:cNvSpPr/>
          <p:nvPr/>
        </p:nvSpPr>
        <p:spPr>
          <a:xfrm>
            <a:off x="228600" y="0"/>
            <a:ext cx="8686800" cy="1200329"/>
          </a:xfrm>
          <a:prstGeom prst="rect">
            <a:avLst/>
          </a:prstGeom>
        </p:spPr>
        <p:txBody>
          <a:bodyPr wrap="square">
            <a:spAutoFit/>
          </a:bodyPr>
          <a:lstStyle/>
          <a:p>
            <a:pPr lvl="0" indent="457200" algn="just" eaLnBrk="0" hangingPunct="0"/>
            <a:r>
              <a:rPr lang="ar-SA"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r>
              <a:rPr lang="ar-SA"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تحديد مناطق الخطر الزلزالى </a:t>
            </a:r>
            <a:r>
              <a:rPr lang="ar-SA"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endParaRPr lang="en-US"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يمكن تحديد مناطق الخطر الزلزالى من خلال استخدام التقنيات الحديثة والتى توفر كم هائل من المعلومات عن منطقة معينة فى أقصر وقت ممكن</a:t>
            </a:r>
            <a:r>
              <a:rPr lang="ar-EG"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endParaRPr lang="en-US"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67585" name="Rectangle 1"/>
          <p:cNvSpPr>
            <a:spLocks noChangeArrowheads="1"/>
          </p:cNvSpPr>
          <p:nvPr/>
        </p:nvSpPr>
        <p:spPr bwMode="auto">
          <a:xfrm>
            <a:off x="304800" y="685800"/>
            <a:ext cx="8458200" cy="5663089"/>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800"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الدراسات التاريخية :</a:t>
            </a:r>
            <a:endParaRPr kumimoji="0" lang="en-US" sz="2800"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يتم إعداد دراسات تاريخية تعتمد على المعلومات التى سبق ذكرها فى </a:t>
            </a:r>
            <a:r>
              <a:rPr kumimoji="0" lang="ar-SA"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الكتب التاريخية</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أو </a:t>
            </a:r>
            <a:r>
              <a:rPr kumimoji="0" lang="ar-SA"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جمع معلومات من بعض سكان المناطق </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التى سبق تعرضها لنشاط زلزالى</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من خلال هذه المعلومات يمكن معرفة </a:t>
            </a:r>
            <a:r>
              <a:rPr kumimoji="0" lang="ar-SA"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التاريخ الزلزالى </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للمنطقة، </a:t>
            </a:r>
            <a:r>
              <a:rPr kumimoji="0" lang="ar-SA"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ومعرفة شدة الزلازل</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التى سبق حدوثها من خلال تحديد قوة التدمير الذى حدث نتيجة للهزة الزلزالية</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يستطيع العلماء من خلال الدراسات التاريخية معرفة المدة الزمنية التى يتكرر فيها حدوث الزلزال فى منطقة معينة0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algn="just"/>
            <a:r>
              <a:rPr lang="ar-SA" sz="2800"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3-الدراسات الجيوفيزيائية :</a:t>
            </a:r>
            <a:endParaRPr lang="en-US" sz="2800"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تعتمد على </a:t>
            </a:r>
            <a:r>
              <a:rPr kumimoji="0" lang="ar-SA" b="1" i="0" u="sng" strike="noStrike" normalizeH="0" baseline="0"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latin typeface="Times New Roman" pitchFamily="18" charset="0"/>
                <a:cs typeface="Arial" pitchFamily="34" charset="0"/>
              </a:rPr>
              <a:t>الرصد المستمر</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للزلازل وذلك بواسطة </a:t>
            </a:r>
            <a:r>
              <a:rPr kumimoji="0" lang="ar-SA" b="1" i="0" u="sng"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شبكة من أجهزة القياس </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الخاصة "تسمى سيزموجرا</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ف</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وتوزع فى عدة أماكن ويتم عن طريقها معرفة الأماكن النشطة زلزالياً، وقوة هذه الزلازل، والقوى المسببة لها</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يتم تسجيل المناطق النشطة زلزالياً وتوقيعها على خرائط توضح توزيعاتها وقوتها0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6" name="Rectangle 5"/>
          <p:cNvSpPr/>
          <p:nvPr/>
        </p:nvSpPr>
        <p:spPr>
          <a:xfrm>
            <a:off x="304800" y="914400"/>
            <a:ext cx="8686800" cy="5262979"/>
          </a:xfrm>
          <a:prstGeom prst="rect">
            <a:avLst/>
          </a:prstGeom>
        </p:spPr>
        <p:txBody>
          <a:bodyPr wrap="square">
            <a:spAutoFit/>
          </a:bodyPr>
          <a:lstStyle/>
          <a:p>
            <a:pPr lvl="0" indent="457200" algn="just" eaLnBrk="0" hangingPunct="0"/>
            <a:r>
              <a:rPr lang="ar-SA" b="1" u="sng"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4-نظم المعلومات الجغرافية </a:t>
            </a:r>
            <a:r>
              <a:rPr lang="en-US" b="1" u="sng"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G.I.S.</a:t>
            </a:r>
            <a:r>
              <a:rPr lang="ar-SA" b="1" u="sng"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 </a:t>
            </a:r>
            <a:r>
              <a:rPr lang="ar-SA"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endParaRPr lang="ar-EG"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بعد إعداد الدراسات التاريخية والجيوفيزيائية وتحليل المرئيات الفضائية</a:t>
            </a:r>
            <a:r>
              <a:rPr lang="ar-EG"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p>
          <a:p>
            <a:pPr lvl="0" indent="457200" algn="just" eaLnBrk="0" hangingPunct="0"/>
            <a:r>
              <a:rPr lang="ar-SA"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يتم تحديد مناطق الخطر الزلزالى</a:t>
            </a:r>
            <a:r>
              <a:rPr lang="ar-EG"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p>
          <a:p>
            <a:pPr lvl="0" indent="457200" algn="just" eaLnBrk="0" hangingPunct="0"/>
            <a:r>
              <a:rPr lang="ar-SA"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يتم إعداد خرائط لمناطق الخطر باستخدام نظم المعلومات الجغرافية، وتساهم هذه التقنية فى إعداد مجموعة من الخرائط والبيانات عن مناطق الخطر الزلزالى، وتوضع أمام متخذ القرار عند التخطيط لإنشاء أى مجتمع عمرانى أو أى أنشطة مرتبطة بعناصر البنية الأساسية لأخذ الاحتياطات اللازمة</a:t>
            </a:r>
            <a:r>
              <a:rPr lang="ar-EG"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p>
          <a:p>
            <a:pPr lvl="0" indent="457200" algn="just" eaLnBrk="0" hangingPunct="0"/>
            <a:r>
              <a:rPr lang="ar-SA"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يمكن التوصية بتنفيذ كود مناسب للأمان الزلزالى يعتمد على الشدة القصوى المتوقعة </a:t>
            </a:r>
            <a:r>
              <a:rPr lang="ar-EG"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ل</a:t>
            </a:r>
            <a:r>
              <a:rPr lang="ar-SA"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لزلازل فى مناطق الخطر ومن ثم يتم بناء مساكن ومنشآت مقاومة للزلزال0</a:t>
            </a:r>
            <a:endParaRPr lang="en-US"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كذلك يمكن من خلال هذه التقنية تخزين كم هائل من المعلومات والخرائط والبيانات عن مناطق الخطر الزلزالى تفيد فريق إدارة الأزمات والكوارث، وصانع القرار والأجهزة المعاونة للفريق فى إدارة الكارثة وقت حدوثها، وتشمل بيانات عن الخدمة الطبية وأماكن الإيواء الميسر، والإيواء المؤقت، إمكانيات المحافظات المعرضة للخطر وإمكانيات المحافظة المجاورة لها، تحديد وسائل الاتصال المباشر وقت حدوث الكارثة </a:t>
            </a:r>
            <a:endParaRPr lang="ar-SA"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smtClean="0"/>
              <a:t>Prof. Azza Abdallah</a:t>
            </a:r>
            <a:endParaRPr lang="en-US" dirty="0"/>
          </a:p>
        </p:txBody>
      </p:sp>
      <p:sp>
        <p:nvSpPr>
          <p:cNvPr id="4" name="Rectangle 1"/>
          <p:cNvSpPr>
            <a:spLocks noChangeArrowheads="1"/>
          </p:cNvSpPr>
          <p:nvPr/>
        </p:nvSpPr>
        <p:spPr bwMode="auto">
          <a:xfrm>
            <a:off x="381000" y="655023"/>
            <a:ext cx="8382000" cy="5601533"/>
          </a:xfrm>
          <a:prstGeom prst="rect">
            <a:avLst/>
          </a:prstGeom>
          <a:noFill/>
          <a:ln w="9525">
            <a:noFill/>
            <a:miter lim="800000"/>
            <a:headEnd/>
            <a:tailEnd/>
          </a:ln>
          <a:effectLst/>
        </p:spPr>
        <p:txBody>
          <a:bodyPr vert="horz" wrap="square" lIns="0" tIns="0" rIns="228528" bIns="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ar-SA" sz="2800" b="1" i="0" u="sng"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اكتشاف إشارات الإنذار المبكر </a:t>
            </a: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بصفة عامة توجد عدة شواهد يمكن عن طريقها توقع حدوث زلزال وهى تمثل علامات إنذار مبكر على حدوث هزة زلزالية نذكر منها ما يلى :</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حدوث زيادة كبيرة فى مستويات غاز الرادون بين طبقات الأرض قبل حدوث الزلزال بثلاث أسابيع0</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حدوث إشعاعات زلزالية تنير السماء فى الليل قبل حدوث الزلزال بعدة أيام، ويرجع ذلك إلى قوة الضغط فى المقاومة الكهربية للصخور0</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زيادة انبعاث غازات الأرجون والنتروجين والهليوم بين الصخور الداخلية لباطن الأرض0</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تنبأ مجموعة كبيرة من الحيوانات والطيور بقدوم الزلزال حيث تنبح الكلاب، وتصهل الخيول، وتتوقف الطيور عن التغريد0</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حدوث نشاط فى الصدوع أو حدوث صدوع حديثة، ويمكن الاستدلال على ذلك من فحص المرئيات الفضائية</a:t>
            </a:r>
            <a:r>
              <a:rPr kumimoji="0" lang="ar-EG"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cs typeface="Arial" pitchFamily="34" charset="0"/>
              </a:rPr>
              <a:t/>
            </a:r>
            <a:br>
              <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cs typeface="Arial" pitchFamily="34" charset="0"/>
              </a:rPr>
            </a:b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4" name="Rectangle 1"/>
          <p:cNvSpPr>
            <a:spLocks noChangeArrowheads="1"/>
          </p:cNvSpPr>
          <p:nvPr/>
        </p:nvSpPr>
        <p:spPr bwMode="auto">
          <a:xfrm>
            <a:off x="228600" y="1294150"/>
            <a:ext cx="8534400" cy="3754874"/>
          </a:xfrm>
          <a:prstGeom prst="rect">
            <a:avLst/>
          </a:prstGeom>
          <a:noFill/>
          <a:ln w="9525">
            <a:noFill/>
            <a:miter lim="800000"/>
            <a:headEnd/>
            <a:tailEnd/>
          </a:ln>
          <a:effectLst/>
        </p:spPr>
        <p:txBody>
          <a:bodyPr vert="horz" wrap="square" lIns="0" tIns="0" rIns="247572" bIns="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2800"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إعداد خطط المواجهة</a:t>
            </a:r>
            <a:endParaRPr kumimoji="0" lang="ar-EG" sz="2800"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يتم فى هذه المرحلة الإعداد لخطط مواجهة الكارثة فور وقوعها</a:t>
            </a:r>
            <a:r>
              <a:rPr kumimoji="0" lang="ar-EG"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 يتم الاستعداد المسبق لوقوع الكارثة، ومن أفضل الأساليب فى هذا المجال هو </a:t>
            </a: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أسلوب إعداد سيناريوهات </a:t>
            </a:r>
            <a:r>
              <a:rPr kumimoji="0" lang="ar-SA"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لمواجهة الكارثة</a:t>
            </a:r>
            <a:r>
              <a:rPr kumimoji="0" lang="ar-EG"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eaLnBrk="0" fontAlgn="base" latinLnBrk="0" hangingPunct="0">
              <a:lnSpc>
                <a:spcPct val="100000"/>
              </a:lnSpc>
              <a:spcBef>
                <a:spcPct val="0"/>
              </a:spcBef>
              <a:spcAft>
                <a:spcPct val="0"/>
              </a:spcAft>
              <a:buClrTx/>
              <a:buSzTx/>
              <a:buFont typeface="Wingdings" pitchFamily="2" charset="2"/>
              <a:buChar char="ü"/>
              <a:tabLst/>
            </a:pPr>
            <a:r>
              <a:rPr kumimoji="0" lang="ar-SA"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يتم إعداد السيناريو بعد إعداد الدراسات السابق الإشارة إليها</a:t>
            </a:r>
            <a:r>
              <a:rPr kumimoji="0" lang="ar-EG"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eaLnBrk="0" fontAlgn="base" latinLnBrk="0" hangingPunct="0">
              <a:lnSpc>
                <a:spcPct val="100000"/>
              </a:lnSpc>
              <a:spcBef>
                <a:spcPct val="0"/>
              </a:spcBef>
              <a:spcAft>
                <a:spcPct val="0"/>
              </a:spcAft>
              <a:buClrTx/>
              <a:buSzTx/>
              <a:buFont typeface="Wingdings" pitchFamily="2" charset="2"/>
              <a:buChar char="ü"/>
              <a:tabLst/>
            </a:pPr>
            <a:r>
              <a:rPr kumimoji="0" lang="ar-SA"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 اختبار كفاءة الأداء، وتحديد نقط الضعف والتى قد تظهر مع اختبارات الأداء</a:t>
            </a:r>
            <a:r>
              <a:rPr kumimoji="0" lang="ar-EG"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eaLnBrk="0" fontAlgn="base" latinLnBrk="0" hangingPunct="0">
              <a:lnSpc>
                <a:spcPct val="100000"/>
              </a:lnSpc>
              <a:spcBef>
                <a:spcPct val="0"/>
              </a:spcBef>
              <a:spcAft>
                <a:spcPct val="0"/>
              </a:spcAft>
              <a:buClrTx/>
              <a:buSzTx/>
              <a:buFont typeface="Wingdings" pitchFamily="2" charset="2"/>
              <a:buChar char="ü"/>
              <a:tabLst/>
            </a:pPr>
            <a:r>
              <a:rPr kumimoji="0" lang="ar-SA"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 يتم تحديد نقاط الضعف المتعلقة بالتنسيق بين مختلف الأجهزة التى لها دور فى مواجهة الكارثة، ومن ثم تتاح الفرصة لمعالجة نقاط الضعف فى السيناريوهات قبل حدوث الكارثة0</a:t>
            </a:r>
            <a:endParaRPr kumimoji="0" lang="en-US"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3" name="Rectangle 2"/>
          <p:cNvSpPr/>
          <p:nvPr/>
        </p:nvSpPr>
        <p:spPr>
          <a:xfrm>
            <a:off x="457200" y="228600"/>
            <a:ext cx="8458200" cy="3847207"/>
          </a:xfrm>
          <a:prstGeom prst="rect">
            <a:avLst/>
          </a:prstGeom>
        </p:spPr>
        <p:txBody>
          <a:bodyPr wrap="square">
            <a:spAutoFit/>
          </a:bodyPr>
          <a:lstStyle/>
          <a:p>
            <a:pPr algn="just"/>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الإجراءات الوقائية :</a:t>
            </a:r>
            <a:endParaRPr lang="en-US"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sz="2000" b="1"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يتم فى مرحلة ما قبل حدوث الزلزال </a:t>
            </a:r>
            <a:r>
              <a:rPr lang="ar-SA" sz="2000" b="1" u="sng"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تنفيذ عدد من الإجراءات الوقائية </a:t>
            </a:r>
            <a:r>
              <a:rPr lang="ar-SA" sz="2000" b="1"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والتى تساهم فى الحد من الخسائر الناجمة عن حدوث الهزات الزلزالية نذكر منها ما يلى :</a:t>
            </a:r>
            <a:endParaRPr lang="en-US" sz="2000" b="1"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endParaRPr>
          </a:p>
          <a:p>
            <a:pPr lvl="0" algn="just" eaLnBrk="0" hangingPunct="0">
              <a:buFontTx/>
              <a:buChar char="•"/>
            </a:pPr>
            <a:r>
              <a:rPr lang="ar-SA" sz="2000" b="1"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أن يراعى المخططين البعد عن مناطق الخطر الزلزالى عند إنشاء مكونات البنية الأساسية التى قد تسبب الزلازل تدميرها، وتعرض المنطقة لكوارث أخرى مثل الحرائق عند تدمير أنابيب الغاز أو الغمر المائى للمنطقة عند تدمير أنابيب المياه أو الصرف الصحى، والتى قد يترتب عليه انتشار الأوبئة وتلوث البيئة0</a:t>
            </a:r>
            <a:endParaRPr lang="en-US" sz="2000" b="1"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endParaRPr>
          </a:p>
          <a:p>
            <a:pPr lvl="0" algn="just" eaLnBrk="0" hangingPunct="0">
              <a:buFontTx/>
              <a:buChar char="•"/>
            </a:pPr>
            <a:r>
              <a:rPr lang="ar-SA" sz="2000" b="1"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تجنب إقامة أى مبانى أو منشأت فى مناطق الخطر الزلزالى0</a:t>
            </a:r>
            <a:endParaRPr lang="en-US" sz="2000" b="1"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endParaRPr>
          </a:p>
          <a:p>
            <a:pPr lvl="0" algn="just" eaLnBrk="0" hangingPunct="0">
              <a:buFontTx/>
              <a:buChar char="•"/>
            </a:pPr>
            <a:r>
              <a:rPr lang="ar-SA" sz="2000" b="1"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مراعاة استخدام كود الأمان الزلزالى عند إنشاء مبانى أو المنشآت فى مناطق الخطر الزلزالى، لمقاومة الزلازل التى قد تتعرض لها0</a:t>
            </a:r>
            <a:endParaRPr lang="en-US" sz="2000" b="1"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endParaRPr>
          </a:p>
          <a:p>
            <a:pPr lvl="0" algn="just" eaLnBrk="0" hangingPunct="0">
              <a:buFontTx/>
              <a:buChar char="•"/>
            </a:pPr>
            <a:r>
              <a:rPr lang="ar-SA" sz="2000" b="1"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تقوية المنشآت المقامة فى مناطق الخطر الزلزالى أو ترميمها أو إزالتها فى حالة احتمال تعرضها للهدم عند حدوث هزة زلزالية0</a:t>
            </a:r>
            <a:r>
              <a:rPr lang="en-US" sz="2000" b="1"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Arial" pitchFamily="34" charset="0"/>
                <a:cs typeface="Arial" pitchFamily="34" charset="0"/>
              </a:rPr>
              <a:t> </a:t>
            </a:r>
            <a:endParaRPr lang="en-US" sz="2000" dirty="0"/>
          </a:p>
        </p:txBody>
      </p:sp>
      <p:sp>
        <p:nvSpPr>
          <p:cNvPr id="4" name="Rectangle 1"/>
          <p:cNvSpPr>
            <a:spLocks noChangeArrowheads="1"/>
          </p:cNvSpPr>
          <p:nvPr/>
        </p:nvSpPr>
        <p:spPr bwMode="auto">
          <a:xfrm>
            <a:off x="457200" y="4217831"/>
            <a:ext cx="8305800" cy="1846659"/>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000" b="1" i="0" u="sng" strike="noStrike" normalizeH="0" baseline="0" dirty="0" smtClean="0">
                <a:ln w="11430"/>
                <a:effectLst>
                  <a:outerShdw blurRad="50800" dist="39000" dir="5460000" algn="tl">
                    <a:srgbClr val="000000">
                      <a:alpha val="38000"/>
                    </a:srgbClr>
                  </a:outerShdw>
                </a:effectLst>
                <a:latin typeface="Times New Roman" pitchFamily="18" charset="0"/>
                <a:cs typeface="Arial" pitchFamily="34" charset="0"/>
              </a:rPr>
              <a:t>التوعية والتدريب </a:t>
            </a:r>
            <a:r>
              <a:rPr kumimoji="0" lang="ar-SA" sz="20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Arial" pitchFamily="34" charset="0"/>
              </a:rPr>
              <a:t>:</a:t>
            </a:r>
            <a:endParaRPr kumimoji="0" lang="en-US" sz="20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SA" sz="20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Arial" pitchFamily="34" charset="0"/>
              </a:rPr>
              <a:t>يتم توعية السكان فى مناطق الخطر الزلزالى بكيفية التصرف السليم والأسلوب الأمثل الذى يجب إتباعه عند حدوث الزلزال، على أن يتم </a:t>
            </a:r>
            <a:r>
              <a:rPr kumimoji="0" lang="ar-EG" sz="20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Arial" pitchFamily="34" charset="0"/>
              </a:rPr>
              <a:t>:</a:t>
            </a:r>
          </a:p>
          <a:p>
            <a:pPr marL="0" marR="0" lvl="0" indent="0" algn="just" defTabSz="914400" eaLnBrk="0" fontAlgn="base" latinLnBrk="0" hangingPunct="0">
              <a:lnSpc>
                <a:spcPct val="100000"/>
              </a:lnSpc>
              <a:spcBef>
                <a:spcPct val="0"/>
              </a:spcBef>
              <a:spcAft>
                <a:spcPct val="0"/>
              </a:spcAft>
              <a:buClrTx/>
              <a:buSzTx/>
              <a:buFontTx/>
              <a:buNone/>
              <a:tabLst/>
            </a:pPr>
            <a:r>
              <a:rPr kumimoji="0" lang="ar-SA" sz="20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Arial" pitchFamily="34" charset="0"/>
              </a:rPr>
              <a:t>التدريب للسكان فى جميع المراحل العمرية</a:t>
            </a:r>
            <a:r>
              <a:rPr kumimoji="0" lang="ar-EG" sz="20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Arial" pitchFamily="34" charset="0"/>
              </a:rPr>
              <a:t>.</a:t>
            </a:r>
          </a:p>
          <a:p>
            <a:pPr marL="0" marR="0" lvl="0" indent="0" algn="just" defTabSz="914400" eaLnBrk="0" fontAlgn="base" latinLnBrk="0" hangingPunct="0">
              <a:lnSpc>
                <a:spcPct val="100000"/>
              </a:lnSpc>
              <a:spcBef>
                <a:spcPct val="0"/>
              </a:spcBef>
              <a:spcAft>
                <a:spcPct val="0"/>
              </a:spcAft>
              <a:buClrTx/>
              <a:buSzTx/>
              <a:buFontTx/>
              <a:buNone/>
              <a:tabLst/>
            </a:pPr>
            <a:r>
              <a:rPr kumimoji="0" lang="ar-SA" sz="20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Arial" pitchFamily="34" charset="0"/>
              </a:rPr>
              <a:t> يتم التدريب لجميع الأجهزة المختلفة والتى تتعاون فى مواجهة كارثة الزلازل</a:t>
            </a:r>
            <a:r>
              <a:rPr kumimoji="0" lang="ar-EG" sz="20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Arial" pitchFamily="34" charset="0"/>
              </a:rPr>
              <a:t>.</a:t>
            </a:r>
          </a:p>
          <a:p>
            <a:pPr marL="0" marR="0" lvl="0" indent="0" algn="just" defTabSz="914400" eaLnBrk="0" fontAlgn="base" latinLnBrk="0" hangingPunct="0">
              <a:lnSpc>
                <a:spcPct val="100000"/>
              </a:lnSpc>
              <a:spcBef>
                <a:spcPct val="0"/>
              </a:spcBef>
              <a:spcAft>
                <a:spcPct val="0"/>
              </a:spcAft>
              <a:buClrTx/>
              <a:buSzTx/>
              <a:buFontTx/>
              <a:buNone/>
              <a:tabLst/>
            </a:pPr>
            <a:r>
              <a:rPr kumimoji="0" lang="ar-SA" sz="20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Arial" pitchFamily="34" charset="0"/>
              </a:rPr>
              <a:t> كذلك يجب الاهتمام بالتنسيق بين الأجهزة المعينة فى هذا المجال</a:t>
            </a:r>
            <a:r>
              <a:rPr kumimoji="0" lang="ar-EG" sz="20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ea typeface="Times New Roman" pitchFamily="18" charset="0"/>
                <a:cs typeface="Arial" pitchFamily="34" charset="0"/>
              </a:rPr>
              <a:t>.</a:t>
            </a:r>
            <a:r>
              <a:rPr kumimoji="0" lang="en-US" sz="20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3" name="Rectangle 1"/>
          <p:cNvSpPr>
            <a:spLocks noChangeArrowheads="1"/>
          </p:cNvSpPr>
          <p:nvPr/>
        </p:nvSpPr>
        <p:spPr bwMode="auto">
          <a:xfrm>
            <a:off x="304800" y="322183"/>
            <a:ext cx="8610600" cy="615553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2000" b="1" i="0" u="none" strike="noStrike" normalizeH="0" baseline="0" dirty="0" smtClean="0">
                <a:ln w="11430"/>
                <a:solidFill>
                  <a:srgbClr val="FF0000"/>
                </a:solidFill>
                <a:effectLst>
                  <a:outerShdw blurRad="80000" dist="40000" dir="5040000" algn="tl">
                    <a:srgbClr val="000000">
                      <a:alpha val="30000"/>
                    </a:srgbClr>
                  </a:outerShdw>
                </a:effectLst>
                <a:latin typeface="Times New Roman" pitchFamily="18" charset="0"/>
                <a:cs typeface="Arial" pitchFamily="34" charset="0"/>
              </a:rPr>
              <a:t>الأجهزة المعاونة فى مواجهة كارثة الزلزال فى مرحلة ما قبل الكارثة</a:t>
            </a:r>
            <a:endParaRPr kumimoji="0" lang="en-US" sz="20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SA" sz="2000" b="1" i="0" u="sng" strike="noStrike" normalizeH="0" baseline="0" dirty="0" smtClean="0">
                <a:ln w="11430"/>
                <a:solidFill>
                  <a:srgbClr val="0000FF"/>
                </a:solidFill>
                <a:effectLst>
                  <a:outerShdw blurRad="80000" dist="40000" dir="5040000" algn="tl">
                    <a:srgbClr val="000000">
                      <a:alpha val="30000"/>
                    </a:srgbClr>
                  </a:outerShdw>
                </a:effectLst>
                <a:latin typeface="Times New Roman" pitchFamily="18" charset="0"/>
                <a:cs typeface="Arial" pitchFamily="34" charset="0"/>
              </a:rPr>
              <a:t>*مراكز البحث العلمى </a:t>
            </a:r>
            <a:r>
              <a:rPr kumimoji="0" lang="ar-SA" sz="20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rPr>
              <a:t>:</a:t>
            </a:r>
            <a:endParaRPr kumimoji="0" lang="en-US" sz="20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sz="20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rPr>
              <a:t>ويمثلها أكاديمية البحث العلمى والتكنولوجيا، هيئة الاستشعار من بعد، المعهد القومى للبحوث الفلكية والجيوفيزيقية، المركز القومى للبحوث، مراكز ومعاهد البحوث المتخصصة، الجامعات، ونذكر كليات الهندسة وما تقوم به من دراسات عن مقاومة المنشآت لتأثير الزلازل، ويتمثل الدور الرئيسى لهذه المراكز فى </a:t>
            </a:r>
            <a:r>
              <a:rPr kumimoji="0" lang="ar-SA" sz="2000" b="1" i="0" u="sng" strike="noStrike" normalizeH="0" baseline="0" dirty="0" smtClean="0">
                <a:ln w="11430"/>
                <a:solidFill>
                  <a:srgbClr val="FF0000"/>
                </a:solidFill>
                <a:effectLst>
                  <a:outerShdw blurRad="80000" dist="40000" dir="5040000" algn="tl">
                    <a:srgbClr val="000000">
                      <a:alpha val="30000"/>
                    </a:srgbClr>
                  </a:outerShdw>
                </a:effectLst>
                <a:latin typeface="Times New Roman" pitchFamily="18" charset="0"/>
                <a:cs typeface="Arial" pitchFamily="34" charset="0"/>
              </a:rPr>
              <a:t>القيام بالدراسات المتخصصة وتقديم المعلومات0</a:t>
            </a:r>
            <a:endParaRPr kumimoji="0" lang="en-US" sz="2000" b="1" i="0" u="sng" strike="noStrike" normalizeH="0" baseline="0" dirty="0" smtClean="0">
              <a:ln w="11430"/>
              <a:solidFill>
                <a:srgbClr val="FF0000"/>
              </a:solidFill>
              <a:effectLst>
                <a:outerShdw blurRad="80000" dist="40000" dir="5040000" algn="tl">
                  <a:srgbClr val="000000">
                    <a:alpha val="30000"/>
                  </a:srgbClr>
                </a:outerShdw>
              </a:effectLst>
              <a:latin typeface="Times New Roman" pitchFamily="18" charset="0"/>
              <a:cs typeface="Arial" pitchFamily="34" charset="0"/>
            </a:endParaRPr>
          </a:p>
          <a:p>
            <a:pPr algn="just" eaLnBrk="0" hangingPunct="0"/>
            <a:r>
              <a:rPr lang="ar-SA" sz="2000" b="1" u="sng" dirty="0" smtClean="0">
                <a:ln w="11430"/>
                <a:solidFill>
                  <a:srgbClr val="0000FF"/>
                </a:solidFill>
                <a:effectLst>
                  <a:outerShdw blurRad="80000" dist="40000" dir="5040000" algn="tl">
                    <a:srgbClr val="000000">
                      <a:alpha val="30000"/>
                    </a:srgbClr>
                  </a:outerShdw>
                </a:effectLst>
                <a:latin typeface="Times New Roman" pitchFamily="18" charset="0"/>
                <a:cs typeface="Arial" pitchFamily="34" charset="0"/>
              </a:rPr>
              <a:t>*وزارة الإعلام :</a:t>
            </a:r>
            <a:endParaRPr lang="en-US" sz="2000" b="1" u="sng" dirty="0" smtClean="0">
              <a:ln w="11430"/>
              <a:solidFill>
                <a:srgbClr val="0000FF"/>
              </a:solidFill>
              <a:effectLst>
                <a:outerShdw blurRad="80000" dist="40000" dir="5040000" algn="tl">
                  <a:srgbClr val="000000">
                    <a:alpha val="3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sz="20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rPr>
              <a:t>حيث تقوم بدور </a:t>
            </a:r>
            <a:r>
              <a:rPr kumimoji="0" lang="ar-SA" sz="2000" b="1" i="0" u="sng" strike="noStrike" normalizeH="0" baseline="0" dirty="0" smtClean="0">
                <a:ln w="11430"/>
                <a:solidFill>
                  <a:srgbClr val="FF0000"/>
                </a:solidFill>
                <a:effectLst>
                  <a:outerShdw blurRad="80000" dist="40000" dir="5040000" algn="tl">
                    <a:srgbClr val="000000">
                      <a:alpha val="30000"/>
                    </a:srgbClr>
                  </a:outerShdw>
                </a:effectLst>
                <a:latin typeface="Times New Roman" pitchFamily="18" charset="0"/>
                <a:cs typeface="Arial" pitchFamily="34" charset="0"/>
              </a:rPr>
              <a:t>التوعية من خلال وسائل الإعلام </a:t>
            </a:r>
            <a:r>
              <a:rPr kumimoji="0" lang="ar-SA" sz="20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rPr>
              <a:t>بكيفية التصرف وقت حدوث الزلزال، حيث أن قدراً كبيراً من الخسائر البشرية وقت حدوث الزلزال تنجم عن التصرفات البشرية غير الواعية، ومما لاشك فيه أن وسائل الإعلام خاصة التليفزيون والإذاعة هى الأكثر نفاذاً إلى الجماهير بمختلف مستوياتها الثقافية، وهى التى تصل إلى جميع أنحاء الوطن0</a:t>
            </a:r>
            <a:endParaRPr kumimoji="0" lang="en-US" sz="20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endParaRPr>
          </a:p>
          <a:p>
            <a:pPr marL="0" marR="0" lvl="0" indent="457200" algn="just" defTabSz="914400" eaLnBrk="0" latinLnBrk="0" hangingPunct="0">
              <a:lnSpc>
                <a:spcPct val="100000"/>
              </a:lnSpc>
              <a:buClrTx/>
              <a:buSzTx/>
              <a:buFontTx/>
              <a:buNone/>
              <a:tabLst/>
            </a:pPr>
            <a:r>
              <a:rPr lang="ar-SA" sz="2000" b="1" u="sng" dirty="0" smtClean="0">
                <a:ln w="11430"/>
                <a:solidFill>
                  <a:srgbClr val="0000FF"/>
                </a:solidFill>
                <a:effectLst>
                  <a:outerShdw blurRad="80000" dist="40000" dir="5040000" algn="tl">
                    <a:srgbClr val="000000">
                      <a:alpha val="30000"/>
                    </a:srgbClr>
                  </a:outerShdw>
                </a:effectLst>
                <a:latin typeface="Times New Roman" pitchFamily="18" charset="0"/>
                <a:cs typeface="Arial" pitchFamily="34" charset="0"/>
              </a:rPr>
              <a:t>*وزارة التربية والتعليم :</a:t>
            </a:r>
            <a:endParaRPr lang="en-US" sz="2000" b="1" u="sng" dirty="0" smtClean="0">
              <a:ln w="11430"/>
              <a:solidFill>
                <a:srgbClr val="0000FF"/>
              </a:solidFill>
              <a:effectLst>
                <a:outerShdw blurRad="80000" dist="40000" dir="5040000" algn="tl">
                  <a:srgbClr val="000000">
                    <a:alpha val="3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sz="20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rPr>
              <a:t>وتقوم </a:t>
            </a:r>
            <a:r>
              <a:rPr kumimoji="0" lang="ar-SA" sz="2000" b="1" i="0" u="sng" strike="noStrike" normalizeH="0" baseline="0" dirty="0" smtClean="0">
                <a:ln w="11430"/>
                <a:solidFill>
                  <a:srgbClr val="FF0000"/>
                </a:solidFill>
                <a:effectLst>
                  <a:outerShdw blurRad="80000" dist="40000" dir="5040000" algn="tl">
                    <a:srgbClr val="000000">
                      <a:alpha val="30000"/>
                    </a:srgbClr>
                  </a:outerShdw>
                </a:effectLst>
                <a:latin typeface="Times New Roman" pitchFamily="18" charset="0"/>
                <a:cs typeface="Arial" pitchFamily="34" charset="0"/>
              </a:rPr>
              <a:t>بدور التوعية للطلاب فى جميع المراحل التعليمية </a:t>
            </a:r>
            <a:r>
              <a:rPr kumimoji="0" lang="ar-SA" sz="20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rPr>
              <a:t>- الابتدائى والإعدادى والثانوى- على كيفية التصرف السليم وقت حدوث الزلزال، وهى تستطيع أن تمارس هذا الدور بصورة ناجحة من خلال ربط التوعية بالمناهج الدراسية0</a:t>
            </a:r>
            <a:endParaRPr kumimoji="0" lang="en-US" sz="20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endParaRPr>
          </a:p>
          <a:p>
            <a:pPr indent="457200" algn="just" eaLnBrk="0" hangingPunct="0"/>
            <a:r>
              <a:rPr lang="ar-SA" sz="2000" b="1" u="sng" dirty="0" smtClean="0">
                <a:ln w="11430"/>
                <a:solidFill>
                  <a:srgbClr val="0000FF"/>
                </a:solidFill>
                <a:effectLst>
                  <a:outerShdw blurRad="80000" dist="40000" dir="5040000" algn="tl">
                    <a:srgbClr val="000000">
                      <a:alpha val="30000"/>
                    </a:srgbClr>
                  </a:outerShdw>
                </a:effectLst>
                <a:latin typeface="Times New Roman" pitchFamily="18" charset="0"/>
                <a:cs typeface="Arial" pitchFamily="34" charset="0"/>
              </a:rPr>
              <a:t>*وزارة الثقافة :</a:t>
            </a:r>
            <a:endParaRPr lang="en-US" sz="2000" b="1" u="sng" dirty="0" smtClean="0">
              <a:ln w="11430"/>
              <a:solidFill>
                <a:srgbClr val="0000FF"/>
              </a:solidFill>
              <a:effectLst>
                <a:outerShdw blurRad="80000" dist="40000" dir="5040000" algn="tl">
                  <a:srgbClr val="000000">
                    <a:alpha val="3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sz="20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Times New Roman" pitchFamily="18" charset="0"/>
                <a:cs typeface="Arial" pitchFamily="34" charset="0"/>
              </a:rPr>
              <a:t>وتقوم بدور </a:t>
            </a:r>
            <a:r>
              <a:rPr kumimoji="0" lang="ar-SA" sz="2000" b="1" i="0" u="sng" strike="noStrike" normalizeH="0" baseline="0" dirty="0" smtClean="0">
                <a:ln w="11430"/>
                <a:solidFill>
                  <a:srgbClr val="FF0000"/>
                </a:solidFill>
                <a:effectLst>
                  <a:outerShdw blurRad="80000" dist="40000" dir="5040000" algn="tl">
                    <a:srgbClr val="000000">
                      <a:alpha val="30000"/>
                    </a:srgbClr>
                  </a:outerShdw>
                </a:effectLst>
                <a:latin typeface="Times New Roman" pitchFamily="18" charset="0"/>
                <a:ea typeface="Times New Roman" pitchFamily="18" charset="0"/>
                <a:cs typeface="Arial" pitchFamily="34" charset="0"/>
              </a:rPr>
              <a:t>توعية الأطفال الصغار </a:t>
            </a:r>
            <a:r>
              <a:rPr kumimoji="0" lang="ar-SA" sz="20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Times New Roman" pitchFamily="18" charset="0"/>
                <a:cs typeface="Arial" pitchFamily="34" charset="0"/>
              </a:rPr>
              <a:t>بمفهوم كارثة الزلزال، والتصرف السليم وقت حدوثه حتى لا يتملكهم الرعب والفزع عند حدوث الزلزال</a:t>
            </a:r>
            <a:r>
              <a:rPr kumimoji="0" lang="ar-EG" sz="20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Times New Roman" pitchFamily="18" charset="0"/>
                <a:cs typeface="Arial" pitchFamily="34" charset="0"/>
              </a:rPr>
              <a:t>.</a:t>
            </a: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sz="20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Times New Roman" pitchFamily="18" charset="0"/>
                <a:cs typeface="Arial" pitchFamily="34" charset="0"/>
              </a:rPr>
              <a:t>ويتم ذلك من خلال مراكز ثقافة الطفل، ومن خلال </a:t>
            </a:r>
            <a:r>
              <a:rPr kumimoji="0" lang="ar-SA" sz="2000" b="1" i="0" u="sng" strike="noStrike" normalizeH="0" baseline="0" dirty="0" smtClean="0">
                <a:ln w="11430"/>
                <a:solidFill>
                  <a:srgbClr val="FF0000"/>
                </a:solidFill>
                <a:effectLst>
                  <a:outerShdw blurRad="80000" dist="40000" dir="5040000" algn="tl">
                    <a:srgbClr val="000000">
                      <a:alpha val="30000"/>
                    </a:srgbClr>
                  </a:outerShdw>
                </a:effectLst>
                <a:latin typeface="Times New Roman" pitchFamily="18" charset="0"/>
                <a:ea typeface="Times New Roman" pitchFamily="18" charset="0"/>
                <a:cs typeface="Arial" pitchFamily="34" charset="0"/>
              </a:rPr>
              <a:t>إقامة ندوات وبرامج ثقافية للإطفال </a:t>
            </a:r>
            <a:r>
              <a:rPr kumimoji="0" lang="ar-SA" sz="20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Times New Roman" pitchFamily="18" charset="0"/>
                <a:cs typeface="Arial" pitchFamily="34" charset="0"/>
              </a:rPr>
              <a:t>فى هذا المجال وتنظيم مسابقات للتعبير عن الحقائق التى استوعبها الطفل من خلال الندوات</a:t>
            </a:r>
            <a:r>
              <a:rPr kumimoji="0" lang="en-US" sz="20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72705" name="Rectangle 1"/>
          <p:cNvSpPr>
            <a:spLocks noChangeArrowheads="1"/>
          </p:cNvSpPr>
          <p:nvPr/>
        </p:nvSpPr>
        <p:spPr bwMode="auto">
          <a:xfrm>
            <a:off x="457200" y="274023"/>
            <a:ext cx="8153400" cy="603242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3200"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*مرحلة وقوع كارثة الزلزال</a:t>
            </a:r>
            <a:endParaRPr kumimoji="0" lang="en-US"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وهى تمثل مرحلة المواجهة الفعلية للكارثة، وفى هذه المرحلة يتمثل الهدف الرئيسى للأجهزة المعنية بإدارة الكارثة فى</a:t>
            </a:r>
            <a:r>
              <a:rPr kumimoji="0" lang="ar-EG"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eaLnBrk="0" fontAlgn="base" latinLnBrk="0" hangingPunct="0">
              <a:lnSpc>
                <a:spcPct val="100000"/>
              </a:lnSpc>
              <a:spcBef>
                <a:spcPct val="0"/>
              </a:spcBef>
              <a:spcAft>
                <a:spcPct val="0"/>
              </a:spcAft>
              <a:buClrTx/>
              <a:buSzTx/>
              <a:buFont typeface="+mj-lt"/>
              <a:buAutoNum type="arabicPeriod"/>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 سرعة السيطرة على الكارثة</a:t>
            </a:r>
            <a:r>
              <a:rPr kumimoji="0" lang="ar-EG"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eaLnBrk="0" fontAlgn="base" latinLnBrk="0" hangingPunct="0">
              <a:lnSpc>
                <a:spcPct val="100000"/>
              </a:lnSpc>
              <a:spcBef>
                <a:spcPct val="0"/>
              </a:spcBef>
              <a:spcAft>
                <a:spcPct val="0"/>
              </a:spcAft>
              <a:buClrTx/>
              <a:buSzTx/>
              <a:buFont typeface="+mj-lt"/>
              <a:buAutoNum type="arabicPeriod"/>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سرعة الاستجابة للأحداث وأحتوائها</a:t>
            </a:r>
            <a:r>
              <a:rPr kumimoji="0" lang="ar-EG"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eaLnBrk="0" fontAlgn="base" latinLnBrk="0" hangingPunct="0">
              <a:lnSpc>
                <a:spcPct val="100000"/>
              </a:lnSpc>
              <a:spcBef>
                <a:spcPct val="0"/>
              </a:spcBef>
              <a:spcAft>
                <a:spcPct val="0"/>
              </a:spcAft>
              <a:buClrTx/>
              <a:buSzTx/>
              <a:buFont typeface="+mj-lt"/>
              <a:buAutoNum type="arabicPeriod"/>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تحجيم الخسائر الناجمة عن حدوث الزلزال</a:t>
            </a:r>
            <a:endParaRPr kumimoji="0" lang="ar-EG"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 typeface="+mj-lt"/>
              <a:buAutoNum type="arabicPeriod"/>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حماية الأرواح والممتلكات والبيئة</a:t>
            </a:r>
            <a:r>
              <a:rPr kumimoji="0" lang="ar-EG"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 </a:t>
            </a:r>
            <a:r>
              <a:rPr kumimoji="0" lang="ar-SA" b="1" i="0" u="sng"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ويتوقف نجاح هذه المرحلة على مدى كفاءة الخطط التى قد</a:t>
            </a:r>
            <a:r>
              <a:rPr kumimoji="0" lang="ar-EG" b="1" i="0" u="sng"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 </a:t>
            </a:r>
            <a:r>
              <a:rPr kumimoji="0" lang="ar-SA" b="1" i="0" u="sng"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تم وضعها فى مرحلة ما قبل الكارثة0</a:t>
            </a:r>
            <a:endParaRPr kumimoji="0" lang="en-US" b="1" i="0" u="sng"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ويستفاد فى هذه المرحلة من تقنية نظم المعلومات الجغرافية بالاستفادة بما تحتويه هذه النظم من معلومات وبيانات وخرائط تم تخزينها فى مرحلة ما قبل الكارثة مما يحقق سرعة الحصول على البيانات اللازمة، والإجابة على الاستفسارات الهامة بمناطق الخطر وسرعة الاستجابة وتحديد الأولويات، وتطوير خطط العمل بما يتوافق مع سير أحداث الكارثة، وذلك فى أقصر وقت ممكن0</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Simplified Arabic" pitchFamily="18" charset="-78"/>
                <a:ea typeface="Times New Roman" pitchFamily="18" charset="0"/>
                <a:cs typeface="Arial" pitchFamily="34" charset="0"/>
              </a:rPr>
              <a:t/>
            </a:r>
            <a:b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Simplified Arabic" pitchFamily="18" charset="-78"/>
                <a:ea typeface="Times New Roman" pitchFamily="18" charset="0"/>
                <a:cs typeface="Arial" pitchFamily="34" charset="0"/>
              </a:rPr>
            </a:b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3" name="Rectangle 2"/>
          <p:cNvSpPr/>
          <p:nvPr/>
        </p:nvSpPr>
        <p:spPr>
          <a:xfrm>
            <a:off x="228600" y="228600"/>
            <a:ext cx="8915400" cy="6063198"/>
          </a:xfrm>
          <a:prstGeom prst="rect">
            <a:avLst/>
          </a:prstGeom>
        </p:spPr>
        <p:txBody>
          <a:bodyPr wrap="square">
            <a:spAutoFit/>
          </a:bodyPr>
          <a:lstStyle/>
          <a:p>
            <a:pPr lvl="0" indent="457200" eaLnBrk="0" hangingPunct="0"/>
            <a:r>
              <a:rPr lang="ar-SA" sz="2800"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rPr>
              <a:t>الأجهزة المعاونة فى مواجهة كارثة الزلزال</a:t>
            </a:r>
            <a:endParaRPr lang="en-US" sz="2800"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rPr>
              <a:t>يتعاون فى مواجهة كارثة الزلزال العديد من الجهات والأجهزة وعلى جميع المستويات، ويمكن تصنيف الأجهزة المعاونة فى مواجهة كارثة الزلزال على النحو التالى</a:t>
            </a:r>
            <a:endParaRPr lang="en-US"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1-أجهزة لها دور رئيسى فى مواجهة الكارثة </a:t>
            </a:r>
            <a:r>
              <a:rPr lang="ar-SA"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rPr>
              <a:t>:</a:t>
            </a:r>
            <a:endParaRPr lang="en-US"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rPr>
              <a:t>وتشمل وزارة التأمينات والشئون الاجتماعية، وزارة الصحة، وزارة الداخلية، ووزارة الدفاع0</a:t>
            </a:r>
            <a:endParaRPr lang="en-US"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rPr>
              <a:t>*</a:t>
            </a:r>
            <a:r>
              <a:rPr lang="ar-SA" b="1" u="sng"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rPr>
              <a:t>وزارة التأمينات والشئون الاجتماعية </a:t>
            </a:r>
            <a:r>
              <a:rPr lang="ar-SA"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rPr>
              <a:t>:</a:t>
            </a:r>
            <a:endParaRPr lang="en-US"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rPr>
              <a:t>ويتمثل الدور الرئيسى لها فى </a:t>
            </a:r>
            <a:r>
              <a:rPr lang="ar-SA"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إغاثة المنكوبين </a:t>
            </a:r>
            <a:r>
              <a:rPr lang="ar-SA"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rPr>
              <a:t>والمشاركة مع الوزارات المعنية الأخرى - كوزارة الإسكان وأجهزة الإدارة المحلية - فى </a:t>
            </a:r>
            <a:r>
              <a:rPr lang="ar-SA"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تدبير المأوى وسبل الإغاثة للأسر المنكوبة،</a:t>
            </a:r>
            <a:r>
              <a:rPr lang="ar-SA"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 </a:t>
            </a:r>
            <a:r>
              <a:rPr lang="ar-SA"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rPr>
              <a:t>ويشمل ذلك تقديم الأغطية والملابس والأغذية وغير ذلك من مستلزمات الإغاثة بالإضافة إلى </a:t>
            </a:r>
            <a:r>
              <a:rPr lang="ar-SA"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توفير الخيام </a:t>
            </a:r>
            <a:r>
              <a:rPr lang="ar-SA"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rPr>
              <a:t>لمأوى مؤقت للمنكوبين لحين تدبير مأوى دائم، بالإضافة إلى تقديم </a:t>
            </a:r>
            <a:r>
              <a:rPr lang="ar-SA"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المساعدات المالية </a:t>
            </a:r>
            <a:r>
              <a:rPr lang="ar-SA"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rPr>
              <a:t>للمتضررين من الكارثة0</a:t>
            </a:r>
            <a:endParaRPr lang="en-US"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u="sng"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rPr>
              <a:t>*وزارة الصحة :</a:t>
            </a:r>
            <a:endParaRPr lang="en-US" b="1" u="sng"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rPr>
              <a:t>تقوم وزارة الصحة وفروعها المحلية بالمحافظات بدور أساسى فى مواجهة الكارثة ويتمثل فى </a:t>
            </a:r>
            <a:r>
              <a:rPr lang="ar-SA"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إسعاف وعلاج المصابين </a:t>
            </a:r>
            <a:r>
              <a:rPr lang="ar-SA"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rPr>
              <a:t>نتيجة لوقوع الكوارث، وتقديم الرعاية الطبية العاجلة، </a:t>
            </a:r>
            <a:r>
              <a:rPr lang="ar-SA"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والحيلولة دون انتشار الآوبئة </a:t>
            </a:r>
            <a:r>
              <a:rPr lang="ar-EG"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rPr>
              <a:t>كنتيجة </a:t>
            </a:r>
            <a:r>
              <a:rPr lang="ar-SA"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rPr>
              <a:t> لحدوث الكارثة0</a:t>
            </a:r>
            <a:endParaRPr lang="en-US" b="1" dirty="0" smtClean="0">
              <a:ln w="12700">
                <a:solidFill>
                  <a:schemeClr val="tx2">
                    <a:satMod val="155000"/>
                  </a:schemeClr>
                </a:solidFill>
                <a:prstDash val="solid"/>
              </a:ln>
              <a:solidFill>
                <a:srgbClr val="D60093"/>
              </a:solidFill>
              <a:effectLst>
                <a:outerShdw blurRad="41275" dist="20320" dir="1800000" algn="tl" rotWithShape="0">
                  <a:srgbClr val="000000">
                    <a:alpha val="40000"/>
                  </a:srgbClr>
                </a:outerShdw>
              </a:effectLst>
              <a:latin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4"/>
          <p:cNvSpPr>
            <a:spLocks noChangeArrowheads="1" noChangeShapeType="1" noTextEdit="1"/>
          </p:cNvSpPr>
          <p:nvPr/>
        </p:nvSpPr>
        <p:spPr bwMode="auto">
          <a:xfrm>
            <a:off x="1763713" y="381000"/>
            <a:ext cx="5856287" cy="116522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r>
              <a:rPr lang="ar-EG" sz="4400" kern="10" dirty="0">
                <a:ln w="9525">
                  <a:round/>
                  <a:headEnd/>
                  <a:tailEnd/>
                </a:ln>
                <a:solidFill>
                  <a:srgbClr val="FF0000"/>
                </a:solidFill>
                <a:latin typeface="Times New Roman"/>
                <a:cs typeface="Times New Roman"/>
              </a:rPr>
              <a:t>العوامل المسببة للكارثة</a:t>
            </a:r>
            <a:endParaRPr lang="en-US" sz="4400" kern="10" dirty="0">
              <a:ln w="9525">
                <a:round/>
                <a:headEnd/>
                <a:tailEnd/>
              </a:ln>
              <a:solidFill>
                <a:srgbClr val="FF0000"/>
              </a:solidFill>
              <a:latin typeface="Times New Roman"/>
              <a:cs typeface="Times New Roman"/>
            </a:endParaRPr>
          </a:p>
        </p:txBody>
      </p:sp>
      <p:sp>
        <p:nvSpPr>
          <p:cNvPr id="17411" name="Rectangle 5"/>
          <p:cNvSpPr>
            <a:spLocks noChangeArrowheads="1"/>
          </p:cNvSpPr>
          <p:nvPr/>
        </p:nvSpPr>
        <p:spPr bwMode="auto">
          <a:xfrm>
            <a:off x="533400" y="1676400"/>
            <a:ext cx="7924800" cy="4114800"/>
          </a:xfrm>
          <a:prstGeom prst="rect">
            <a:avLst/>
          </a:prstGeom>
          <a:noFill/>
          <a:ln w="9525">
            <a:noFill/>
            <a:miter lim="800000"/>
            <a:headEnd/>
            <a:tailEnd/>
          </a:ln>
        </p:spPr>
        <p:txBody>
          <a:bodyPr/>
          <a:lstStyle/>
          <a:p>
            <a:pPr marL="342900" indent="-342900" algn="just">
              <a:spcBef>
                <a:spcPct val="20000"/>
              </a:spcBef>
              <a:buFontTx/>
              <a:buChar char="•"/>
            </a:pPr>
            <a:r>
              <a:rPr lang="ar-EG" sz="3600" b="1" dirty="0">
                <a:solidFill>
                  <a:srgbClr val="660066"/>
                </a:solidFill>
              </a:rPr>
              <a:t>ظروف إجتماعية </a:t>
            </a:r>
            <a:r>
              <a:rPr lang="ar-EG" sz="3600" b="1" dirty="0" smtClean="0">
                <a:solidFill>
                  <a:srgbClr val="660066"/>
                </a:solidFill>
              </a:rPr>
              <a:t>وإقتصادية </a:t>
            </a:r>
            <a:r>
              <a:rPr lang="ar-EG" sz="3600" b="1" dirty="0">
                <a:solidFill>
                  <a:srgbClr val="660066"/>
                </a:solidFill>
              </a:rPr>
              <a:t>تحول الخطر إلى كارثة .</a:t>
            </a:r>
          </a:p>
          <a:p>
            <a:pPr marL="342900" indent="-342900" algn="just">
              <a:spcBef>
                <a:spcPct val="20000"/>
              </a:spcBef>
              <a:buFontTx/>
              <a:buChar char="•"/>
            </a:pPr>
            <a:r>
              <a:rPr lang="ar-EG" sz="3600" b="1" dirty="0">
                <a:solidFill>
                  <a:srgbClr val="660066"/>
                </a:solidFill>
              </a:rPr>
              <a:t>قصور فى الإمكانيات المحلية والقومية لتوقع الخطر </a:t>
            </a:r>
            <a:r>
              <a:rPr lang="ar-EG" sz="3600" b="1" dirty="0" smtClean="0">
                <a:solidFill>
                  <a:srgbClr val="660066"/>
                </a:solidFill>
              </a:rPr>
              <a:t>ومواجهت</a:t>
            </a:r>
            <a:r>
              <a:rPr lang="ar-SA" sz="3600" b="1" dirty="0">
                <a:solidFill>
                  <a:srgbClr val="660066"/>
                </a:solidFill>
              </a:rPr>
              <a:t>ــ</a:t>
            </a:r>
            <a:r>
              <a:rPr lang="ar-EG" sz="3600" b="1" dirty="0">
                <a:solidFill>
                  <a:srgbClr val="660066"/>
                </a:solidFill>
              </a:rPr>
              <a:t>ة لمنع الكارثة .</a:t>
            </a:r>
          </a:p>
          <a:p>
            <a:pPr marL="342900" indent="-342900" algn="just">
              <a:spcBef>
                <a:spcPct val="20000"/>
              </a:spcBef>
              <a:buFontTx/>
              <a:buChar char="•"/>
            </a:pPr>
            <a:r>
              <a:rPr lang="ar-EG" sz="3600" b="1" dirty="0">
                <a:solidFill>
                  <a:srgbClr val="660066"/>
                </a:solidFill>
              </a:rPr>
              <a:t>الدور السلبى للإنسان الذى يؤدى إلى وقـــوع الكارثة </a:t>
            </a:r>
            <a:r>
              <a:rPr lang="ar-EG" sz="3600" b="1" dirty="0" smtClean="0">
                <a:solidFill>
                  <a:srgbClr val="660066"/>
                </a:solidFill>
              </a:rPr>
              <a:t>وتفاقم </a:t>
            </a:r>
            <a:r>
              <a:rPr lang="ar-EG" sz="3600" b="1" dirty="0">
                <a:solidFill>
                  <a:srgbClr val="660066"/>
                </a:solidFill>
              </a:rPr>
              <a:t>آثارها</a:t>
            </a:r>
            <a:r>
              <a:rPr lang="ar-SA" sz="3600" b="1" dirty="0">
                <a:solidFill>
                  <a:srgbClr val="660066"/>
                </a:solidFill>
              </a:rPr>
              <a:t> . </a:t>
            </a:r>
            <a:r>
              <a:rPr lang="ar-EG" sz="3600" b="1" dirty="0">
                <a:solidFill>
                  <a:srgbClr val="660066"/>
                </a:solidFill>
              </a:rPr>
              <a:t> </a:t>
            </a:r>
          </a:p>
          <a:p>
            <a:pPr marL="342900" indent="-342900" algn="just">
              <a:spcBef>
                <a:spcPct val="20000"/>
              </a:spcBef>
              <a:buFontTx/>
              <a:buChar char="•"/>
            </a:pPr>
            <a:r>
              <a:rPr lang="ar-EG" sz="3600" b="1" dirty="0">
                <a:solidFill>
                  <a:srgbClr val="660066"/>
                </a:solidFill>
              </a:rPr>
              <a:t>التدهور البيئى .</a:t>
            </a:r>
          </a:p>
          <a:p>
            <a:pPr marL="342900" indent="-342900" algn="just">
              <a:spcBef>
                <a:spcPct val="20000"/>
              </a:spcBef>
              <a:buFontTx/>
              <a:buChar char="•"/>
            </a:pPr>
            <a:r>
              <a:rPr lang="ar-EG" sz="3600" b="1" dirty="0">
                <a:solidFill>
                  <a:srgbClr val="660066"/>
                </a:solidFill>
              </a:rPr>
              <a:t>إهدار الموارد الطبيعية .</a:t>
            </a:r>
            <a:endParaRPr lang="en-US" sz="3600" b="1" dirty="0">
              <a:solidFill>
                <a:srgbClr val="660066"/>
              </a:solidFill>
            </a:endParaRPr>
          </a:p>
        </p:txBody>
      </p:sp>
      <p:sp>
        <p:nvSpPr>
          <p:cNvPr id="4" name="Footer Placeholder 3"/>
          <p:cNvSpPr>
            <a:spLocks noGrp="1"/>
          </p:cNvSpPr>
          <p:nvPr>
            <p:ph type="ftr" sz="quarter" idx="11"/>
          </p:nvPr>
        </p:nvSpPr>
        <p:spPr/>
        <p:txBody>
          <a:bodyPr/>
          <a:lstStyle/>
          <a:p>
            <a:pPr>
              <a:defRPr/>
            </a:pPr>
            <a:r>
              <a:rPr lang="en-US" smtClean="0"/>
              <a:t>Prof. Azza Abdallah</a:t>
            </a:r>
            <a:endParaRPr lang="en-US"/>
          </a:p>
        </p:txBody>
      </p:sp>
    </p:spTree>
  </p:cSld>
  <p:clrMapOvr>
    <a:masterClrMapping/>
  </p:clrMapOvr>
  <p:transition>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3" name="Rectangle 2"/>
          <p:cNvSpPr/>
          <p:nvPr/>
        </p:nvSpPr>
        <p:spPr>
          <a:xfrm>
            <a:off x="533400" y="1219200"/>
            <a:ext cx="8305800" cy="4278094"/>
          </a:xfrm>
          <a:prstGeom prst="rect">
            <a:avLst/>
          </a:prstGeom>
        </p:spPr>
        <p:txBody>
          <a:bodyPr wrap="square">
            <a:spAutoFit/>
          </a:bodyPr>
          <a:lstStyle/>
          <a:p>
            <a:pPr lvl="0" indent="457200" algn="just" eaLnBrk="0" hangingPunct="0"/>
            <a:r>
              <a:rPr lang="ar-SA" sz="2800" b="1" dirty="0" smtClean="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Times New Roman" pitchFamily="18" charset="0"/>
                <a:cs typeface="Arial" pitchFamily="34" charset="0"/>
              </a:rPr>
              <a:t>*</a:t>
            </a:r>
            <a:r>
              <a:rPr lang="ar-EG" sz="2800" b="1" u="sng" dirty="0" smtClean="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Times New Roman" pitchFamily="18" charset="0"/>
                <a:cs typeface="Arial" pitchFamily="34" charset="0"/>
              </a:rPr>
              <a:t>وزارة الداخلية</a:t>
            </a:r>
            <a:r>
              <a:rPr lang="ar-SA" sz="2800" b="1" u="sng" dirty="0" smtClean="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Times New Roman" pitchFamily="18" charset="0"/>
                <a:cs typeface="Arial" pitchFamily="34" charset="0"/>
              </a:rPr>
              <a:t>:</a:t>
            </a:r>
            <a:endParaRPr lang="en-US" sz="2800" b="1" u="sng" dirty="0" smtClean="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Times New Roman" pitchFamily="18" charset="0"/>
                <a:cs typeface="Arial" pitchFamily="34" charset="0"/>
              </a:rPr>
              <a:t>وتقوم </a:t>
            </a:r>
            <a:r>
              <a:rPr lang="ar-SA"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بحفظ الأمن </a:t>
            </a:r>
            <a:r>
              <a:rPr lang="ar-SA" b="1" dirty="0" smtClean="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Times New Roman" pitchFamily="18" charset="0"/>
                <a:cs typeface="Arial" pitchFamily="34" charset="0"/>
              </a:rPr>
              <a:t>فى منطقة الكارثة وتهيئة المناخ المناسب لأجهزة مواجهة الكارثة إلى جانب </a:t>
            </a:r>
            <a:r>
              <a:rPr lang="ar-SA"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السيطرة على الاضطرابات </a:t>
            </a:r>
            <a:r>
              <a:rPr lang="ar-SA" b="1" dirty="0" smtClean="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Times New Roman" pitchFamily="18" charset="0"/>
                <a:cs typeface="Arial" pitchFamily="34" charset="0"/>
              </a:rPr>
              <a:t>التى قد تقع نتيجة للظروف غير الملائمة التى تصاحب  حدوث الزلزال أو تعقبه، بالإضافة إلى </a:t>
            </a:r>
            <a:r>
              <a:rPr lang="ar-SA"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حل بعض المشكلات الفرعية الناجمة عن الكارثة </a:t>
            </a:r>
            <a:r>
              <a:rPr lang="ar-SA" b="1" dirty="0" smtClean="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Times New Roman" pitchFamily="18" charset="0"/>
                <a:cs typeface="Arial" pitchFamily="34" charset="0"/>
              </a:rPr>
              <a:t>مثل فقد بطاقات الأحوال الشخصية وغيرها من مستندات الأحوال المدنية0 </a:t>
            </a:r>
            <a:endParaRPr lang="en-US" b="1" dirty="0" smtClean="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Times New Roman" pitchFamily="18" charset="0"/>
                <a:cs typeface="Arial" pitchFamily="34" charset="0"/>
              </a:rPr>
              <a:t>*</a:t>
            </a:r>
            <a:r>
              <a:rPr lang="ar-SA" sz="2800" b="1" u="sng" dirty="0" smtClean="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Times New Roman" pitchFamily="18" charset="0"/>
                <a:cs typeface="Arial" pitchFamily="34" charset="0"/>
              </a:rPr>
              <a:t>وزارة الدفاع :</a:t>
            </a:r>
            <a:endParaRPr lang="en-US" sz="2800" b="1" u="sng" dirty="0" smtClean="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ولديها إمكانيات وخبرات متنوعة فى كافة الميادين فهى قادرة على </a:t>
            </a:r>
            <a:r>
              <a:rPr lang="ar-SA" b="1" u="sng" dirty="0" smtClean="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تقديم المساندة لجميع أجهزة الدولة</a:t>
            </a:r>
            <a:r>
              <a:rPr lang="ar-SA" b="1" dirty="0" smtClean="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 هذا إلى جانب الدور الهام الذى تقوم به وزارة الدفاع </a:t>
            </a:r>
            <a:r>
              <a:rPr lang="ar-SA"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فى تدبير أماكن الإيواء السريع</a:t>
            </a:r>
            <a:r>
              <a:rPr lang="ar-SA" b="1" dirty="0" smtClean="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 </a:t>
            </a:r>
            <a:r>
              <a:rPr lang="ar-SA" b="1" i="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وتوفير وسائل لنقل المنكوبين </a:t>
            </a:r>
            <a:r>
              <a:rPr lang="ar-SA" b="1" dirty="0" smtClean="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من موقع الكارثة إلى مناطق آمنة</a:t>
            </a:r>
            <a:endParaRPr lang="en-US" b="1" dirty="0">
              <a:ln w="12700">
                <a:solidFill>
                  <a:schemeClr val="tx2">
                    <a:satMod val="155000"/>
                  </a:schemeClr>
                </a:solidFill>
                <a:prstDash val="solid"/>
              </a:ln>
              <a:solidFill>
                <a:srgbClr val="CC3300"/>
              </a:solidFill>
              <a:effectLst>
                <a:outerShdw blurRad="41275" dist="20320" dir="1800000" algn="tl" rotWithShape="0">
                  <a:srgbClr val="000000">
                    <a:alpha val="40000"/>
                  </a:srgbClr>
                </a:outerShdw>
              </a:effectLst>
            </a:endParaRPr>
          </a:p>
        </p:txBody>
      </p:sp>
      <p:sp>
        <p:nvSpPr>
          <p:cNvPr id="4" name="Rectangle 3"/>
          <p:cNvSpPr/>
          <p:nvPr/>
        </p:nvSpPr>
        <p:spPr>
          <a:xfrm>
            <a:off x="1708690" y="533400"/>
            <a:ext cx="5222905" cy="461665"/>
          </a:xfrm>
          <a:prstGeom prst="rect">
            <a:avLst/>
          </a:prstGeom>
        </p:spPr>
        <p:txBody>
          <a:bodyPr wrap="none">
            <a:spAutoFit/>
          </a:bodyPr>
          <a:lstStyle/>
          <a:p>
            <a:r>
              <a:rPr lang="ar-SA"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1-أجهزة لها دور رئيسى فى مواجهة كارثة </a:t>
            </a:r>
            <a:r>
              <a:rPr lang="ar-EG"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الزلزال</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73729" name="Rectangle 1"/>
          <p:cNvSpPr>
            <a:spLocks noChangeArrowheads="1"/>
          </p:cNvSpPr>
          <p:nvPr/>
        </p:nvSpPr>
        <p:spPr bwMode="auto">
          <a:xfrm>
            <a:off x="228600" y="762000"/>
            <a:ext cx="8610600" cy="5232202"/>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أجهزة لها دور معاون فى مواجهة كارثة الزلزال</a:t>
            </a:r>
            <a:endParaRPr kumimoji="0" lang="en-US" sz="2800"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336600"/>
                </a:solidFill>
                <a:effectLst>
                  <a:outerShdw blurRad="41275" dist="20320" dir="1800000" algn="tl" rotWithShape="0">
                    <a:srgbClr val="000000">
                      <a:alpha val="40000"/>
                    </a:srgbClr>
                  </a:outerShdw>
                </a:effectLst>
                <a:latin typeface="Times New Roman" pitchFamily="18" charset="0"/>
                <a:cs typeface="Arial" pitchFamily="34" charset="0"/>
              </a:rPr>
              <a:t>وتشمل وزارة النقل والمواصلات، وزارة التموين والتجارة، وزارة الأعلام، وزارة الخارجية، وزارة التربية والتعليم0</a:t>
            </a:r>
            <a:endParaRPr kumimoji="0" lang="en-US" b="1" i="0" u="none" strike="noStrike" normalizeH="0" baseline="0" dirty="0" smtClean="0">
              <a:ln w="12700">
                <a:solidFill>
                  <a:schemeClr val="tx2">
                    <a:satMod val="155000"/>
                  </a:schemeClr>
                </a:solidFill>
                <a:prstDash val="solid"/>
              </a:ln>
              <a:solidFill>
                <a:srgbClr val="3366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sng"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*وزارة النقل والمواصلات : </a:t>
            </a:r>
            <a:endParaRPr kumimoji="0" lang="en-US" b="1" i="0" u="sng"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336600"/>
                </a:solidFill>
                <a:effectLst>
                  <a:outerShdw blurRad="41275" dist="20320" dir="1800000" algn="tl" rotWithShape="0">
                    <a:srgbClr val="000000">
                      <a:alpha val="40000"/>
                    </a:srgbClr>
                  </a:outerShdw>
                </a:effectLst>
                <a:latin typeface="Times New Roman" pitchFamily="18" charset="0"/>
                <a:cs typeface="Arial" pitchFamily="34" charset="0"/>
              </a:rPr>
              <a:t>تقوم وزارة النقل والمواصلات ينقل</a:t>
            </a:r>
            <a:r>
              <a:rPr kumimoji="0" lang="ar-EG" b="1" i="0" u="none" strike="noStrike" normalizeH="0" baseline="0" dirty="0" smtClean="0">
                <a:ln w="12700">
                  <a:solidFill>
                    <a:schemeClr val="tx2">
                      <a:satMod val="155000"/>
                    </a:schemeClr>
                  </a:solidFill>
                  <a:prstDash val="solid"/>
                </a:ln>
                <a:solidFill>
                  <a:srgbClr val="336600"/>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336600"/>
                </a:solidFill>
                <a:effectLst>
                  <a:outerShdw blurRad="41275" dist="20320" dir="1800000" algn="tl" rotWithShape="0">
                    <a:srgbClr val="000000">
                      <a:alpha val="40000"/>
                    </a:srgbClr>
                  </a:outerShdw>
                </a:effectLst>
                <a:latin typeface="Times New Roman" pitchFamily="18" charset="0"/>
                <a:cs typeface="Arial" pitchFamily="34" charset="0"/>
              </a:rPr>
              <a:t> الأعداد الكبيرة من المواطنين الذين يتقرر إخلاؤهم من موقع الكارثة</a:t>
            </a:r>
            <a:endParaRPr kumimoji="0" lang="ar-EG" b="1" i="0" u="none" strike="noStrike" normalizeH="0" baseline="0" dirty="0" smtClean="0">
              <a:ln w="12700">
                <a:solidFill>
                  <a:schemeClr val="tx2">
                    <a:satMod val="155000"/>
                  </a:schemeClr>
                </a:solidFill>
                <a:prstDash val="solid"/>
              </a:ln>
              <a:solidFill>
                <a:srgbClr val="3366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336600"/>
                </a:solidFill>
                <a:effectLst>
                  <a:outerShdw blurRad="41275" dist="20320" dir="1800000" algn="tl" rotWithShape="0">
                    <a:srgbClr val="000000">
                      <a:alpha val="40000"/>
                    </a:srgbClr>
                  </a:outerShdw>
                </a:effectLst>
                <a:latin typeface="Times New Roman" pitchFamily="18" charset="0"/>
                <a:cs typeface="Arial" pitchFamily="34" charset="0"/>
              </a:rPr>
              <a:t>نقل الكميات الضخمة من التجهيزات والمعونات المحلية والدولية اللازمة لإيواء وإغاثة المهاجرين، والإعداد المسبق لذلك</a:t>
            </a:r>
            <a:endParaRPr kumimoji="0" lang="ar-EG" b="1" i="0" u="none" strike="noStrike" normalizeH="0" baseline="0" dirty="0" smtClean="0">
              <a:ln w="12700">
                <a:solidFill>
                  <a:schemeClr val="tx2">
                    <a:satMod val="155000"/>
                  </a:schemeClr>
                </a:solidFill>
                <a:prstDash val="solid"/>
              </a:ln>
              <a:solidFill>
                <a:srgbClr val="3366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336600"/>
                </a:solidFill>
                <a:effectLst>
                  <a:outerShdw blurRad="41275" dist="20320" dir="1800000" algn="tl" rotWithShape="0">
                    <a:srgbClr val="000000">
                      <a:alpha val="40000"/>
                    </a:srgbClr>
                  </a:outerShdw>
                </a:effectLst>
                <a:latin typeface="Times New Roman" pitchFamily="18" charset="0"/>
                <a:cs typeface="Arial" pitchFamily="34" charset="0"/>
              </a:rPr>
              <a:t> توفير نظام اتصالات جيد يسمح بسرعة نقل علامات الإنذار المبكر بالكارثة وسرعة نقل المعلومات وإبلاغ الأوامر بين موقع الكارثة ومراكز إدارتها0</a:t>
            </a:r>
            <a:endParaRPr kumimoji="0" lang="en-US" b="1" i="0" u="none" strike="noStrike" normalizeH="0" baseline="0" dirty="0" smtClean="0">
              <a:ln w="12700">
                <a:solidFill>
                  <a:schemeClr val="tx2">
                    <a:satMod val="155000"/>
                  </a:schemeClr>
                </a:solidFill>
                <a:prstDash val="solid"/>
              </a:ln>
              <a:solidFill>
                <a:srgbClr val="336600"/>
              </a:solidFill>
              <a:effectLst>
                <a:outerShdw blurRad="41275" dist="20320" dir="1800000" algn="tl" rotWithShape="0">
                  <a:srgbClr val="000000">
                    <a:alpha val="40000"/>
                  </a:srgbClr>
                </a:outerShdw>
              </a:effectLst>
              <a:latin typeface="Times New Roman" pitchFamily="18" charset="0"/>
              <a:cs typeface="Arial" pitchFamily="34" charset="0"/>
            </a:endParaRPr>
          </a:p>
          <a:p>
            <a:pPr indent="457200" algn="just" eaLnBrk="0" hangingPunct="0"/>
            <a:r>
              <a:rPr lang="ar-SA" b="1" u="sng"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*وزارة التموين والتجارة :</a:t>
            </a:r>
            <a:endParaRPr lang="en-US" b="1" u="sng"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336600"/>
                </a:solidFill>
                <a:effectLst>
                  <a:outerShdw blurRad="41275" dist="20320" dir="1800000" algn="tl" rotWithShape="0">
                    <a:srgbClr val="000000">
                      <a:alpha val="40000"/>
                    </a:srgbClr>
                  </a:outerShdw>
                </a:effectLst>
                <a:latin typeface="Times New Roman" pitchFamily="18" charset="0"/>
                <a:cs typeface="Arial" pitchFamily="34" charset="0"/>
              </a:rPr>
              <a:t>ويتمثل دورها فى</a:t>
            </a:r>
            <a:r>
              <a:rPr kumimoji="0" lang="ar-EG" b="1" i="0" u="none" strike="noStrike" normalizeH="0" baseline="0" dirty="0" smtClean="0">
                <a:ln w="12700">
                  <a:solidFill>
                    <a:schemeClr val="tx2">
                      <a:satMod val="155000"/>
                    </a:schemeClr>
                  </a:solidFill>
                  <a:prstDash val="solid"/>
                </a:ln>
                <a:solidFill>
                  <a:srgbClr val="336600"/>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336600"/>
                </a:solidFill>
                <a:effectLst>
                  <a:outerShdw blurRad="41275" dist="20320" dir="1800000" algn="tl" rotWithShape="0">
                    <a:srgbClr val="000000">
                      <a:alpha val="40000"/>
                    </a:srgbClr>
                  </a:outerShdw>
                </a:effectLst>
                <a:latin typeface="Times New Roman" pitchFamily="18" charset="0"/>
                <a:cs typeface="Arial" pitchFamily="34" charset="0"/>
              </a:rPr>
              <a:t>  إمداد منطقة الكارثة بالأغذية والمواد والمواد التموينية اللازمة</a:t>
            </a:r>
            <a:endParaRPr kumimoji="0" lang="ar-EG" b="1" i="0" u="none" strike="noStrike" normalizeH="0" baseline="0" dirty="0" smtClean="0">
              <a:ln w="12700">
                <a:solidFill>
                  <a:schemeClr val="tx2">
                    <a:satMod val="155000"/>
                  </a:schemeClr>
                </a:solidFill>
                <a:prstDash val="solid"/>
              </a:ln>
              <a:solidFill>
                <a:srgbClr val="3366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336600"/>
                </a:solidFill>
                <a:effectLst>
                  <a:outerShdw blurRad="41275" dist="20320" dir="1800000" algn="tl" rotWithShape="0">
                    <a:srgbClr val="000000">
                      <a:alpha val="40000"/>
                    </a:srgbClr>
                  </a:outerShdw>
                </a:effectLst>
                <a:latin typeface="Times New Roman" pitchFamily="18" charset="0"/>
                <a:cs typeface="Arial" pitchFamily="34" charset="0"/>
              </a:rPr>
              <a:t> مواجهة الأزمات التموينية التى تصاحب حدث الكارثة0</a:t>
            </a:r>
            <a:endParaRPr kumimoji="0" lang="en-US" b="1" i="0" u="none" strike="noStrike" normalizeH="0" baseline="0" dirty="0" smtClean="0">
              <a:ln w="12700">
                <a:solidFill>
                  <a:schemeClr val="tx2">
                    <a:satMod val="155000"/>
                  </a:schemeClr>
                </a:solidFill>
                <a:prstDash val="solid"/>
              </a:ln>
              <a:solidFill>
                <a:srgbClr val="336600"/>
              </a:solidFill>
              <a:effectLst>
                <a:outerShdw blurRad="41275" dist="20320" dir="1800000" algn="tl" rotWithShape="0">
                  <a:srgbClr val="000000">
                    <a:alpha val="40000"/>
                  </a:srgbClr>
                </a:outerShdw>
              </a:effectLst>
              <a:latin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3" name="Rectangle 2"/>
          <p:cNvSpPr/>
          <p:nvPr/>
        </p:nvSpPr>
        <p:spPr>
          <a:xfrm>
            <a:off x="304800" y="762000"/>
            <a:ext cx="8610600" cy="5262979"/>
          </a:xfrm>
          <a:prstGeom prst="rect">
            <a:avLst/>
          </a:prstGeom>
        </p:spPr>
        <p:txBody>
          <a:bodyPr wrap="square">
            <a:spAutoFit/>
          </a:bodyPr>
          <a:lstStyle/>
          <a:p>
            <a:pPr lvl="0" indent="457200" algn="just" eaLnBrk="0" hangingPunct="0"/>
            <a:r>
              <a:rPr lang="ar-SA" b="1" dirty="0" smtClean="0">
                <a:ln w="12700">
                  <a:solidFill>
                    <a:schemeClr val="tx2">
                      <a:satMod val="155000"/>
                    </a:schemeClr>
                  </a:solidFill>
                  <a:prstDash val="solid"/>
                </a:ln>
                <a:solidFill>
                  <a:srgbClr val="336600"/>
                </a:solidFill>
                <a:effectLst>
                  <a:outerShdw blurRad="41275" dist="20320" dir="1800000" algn="tl" rotWithShape="0">
                    <a:srgbClr val="000000">
                      <a:alpha val="40000"/>
                    </a:srgbClr>
                  </a:outerShdw>
                </a:effectLst>
                <a:latin typeface="Times New Roman" pitchFamily="18" charset="0"/>
                <a:cs typeface="Arial" pitchFamily="34" charset="0"/>
              </a:rPr>
              <a:t>*</a:t>
            </a: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وزارة الإعلام : </a:t>
            </a:r>
            <a:endParaRPr lang="en-US"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مما لا شك فيه أن وسائل الإعلام الجماهيرية - خاصة التليفزيون والإذاعة هى الأكثر نفاذاً إلى الجماهير بمختلف مستوياتها الثقافية، وهى تمثل حلقة الاتصال بين الأفراد والجماعات من جانب والأجهزة والسلطات المختصة لمواجهة الكارثة من جانب آخر0 ونظراً لأهمية هذا الدور فإنه يجب أن يؤخذ بدرجة عالية من الوعي والحذر</a:t>
            </a:r>
            <a:r>
              <a:rPr lang="ar-EG"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a:t>
            </a:r>
            <a:r>
              <a:rPr lang="ar-SA"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 ومن ثم فإنه من </a:t>
            </a:r>
            <a:r>
              <a:rPr lang="ar-SA"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أهم القرارات فى اللحظات الأولي من وقوع الكارثة </a:t>
            </a:r>
            <a:endParaRPr lang="ar-EG"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اختيار المتحدث الرسمي أمام أجهزة الإعلام تفادياً لتناق</a:t>
            </a:r>
            <a:r>
              <a:rPr lang="ar-EG"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ض</a:t>
            </a:r>
            <a:r>
              <a:rPr lang="ar-SA"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 التصريحات وتعارضها إذا صدرت عن أجهزة رسمية متعددة، وعادة ما يؤدي التضارب بين التصريحات وأحاديث ممثلى الأجهزة الرسمية إلى التشكيك فى مصداقية الأجهزة الرسمية المسئولة عن مواجهة الكارثة، وهذا قد يدفع المواطنين إلى عدم الاستجابة للتوجيهات التى تذيعها هذه الأجهزة وترتب على ذلك تفاقم مخاطر الكارثة0</a:t>
            </a:r>
            <a:endParaRPr lang="en-US"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ومن جانب آخر </a:t>
            </a:r>
            <a:r>
              <a:rPr lang="ar-SA"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يجب إعلان الحقائق بالسرعة اللازمة </a:t>
            </a:r>
            <a:r>
              <a:rPr lang="ar-SA"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حتى يتم التحقق من صحتها لإزالة مناخ الغموض والانفعال الذى تولد فيه الإشاعات التى قد تعود إلى ردود أفعال لا تتفق مع الأداء الواجب فى مواجهة الكارثة0</a:t>
            </a:r>
            <a:endParaRPr lang="en-US"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p:txBody>
      </p:sp>
      <p:sp>
        <p:nvSpPr>
          <p:cNvPr id="4" name="Rectangle 3"/>
          <p:cNvSpPr/>
          <p:nvPr/>
        </p:nvSpPr>
        <p:spPr>
          <a:xfrm>
            <a:off x="1219200" y="152400"/>
            <a:ext cx="6629400" cy="461665"/>
          </a:xfrm>
          <a:prstGeom prst="rect">
            <a:avLst/>
          </a:prstGeom>
        </p:spPr>
        <p:txBody>
          <a:bodyPr wrap="square">
            <a:spAutoFit/>
          </a:bodyPr>
          <a:lstStyle/>
          <a:p>
            <a:pPr lvl="0"/>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أجهزة لها دور معاون فى مواجهة كارثة الزلزال</a:t>
            </a:r>
            <a:endParaRPr lang="en-US"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3" name="Rectangle 2"/>
          <p:cNvSpPr/>
          <p:nvPr/>
        </p:nvSpPr>
        <p:spPr>
          <a:xfrm>
            <a:off x="381000" y="1676400"/>
            <a:ext cx="8534400" cy="3600986"/>
          </a:xfrm>
          <a:prstGeom prst="rect">
            <a:avLst/>
          </a:prstGeom>
        </p:spPr>
        <p:txBody>
          <a:bodyPr wrap="square">
            <a:spAutoFit/>
          </a:bodyPr>
          <a:lstStyle/>
          <a:p>
            <a:pPr lvl="0" indent="457200" algn="just" eaLnBrk="0" hangingPunct="0"/>
            <a:r>
              <a:rPr lang="ar-SA" b="1" u="sng"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Arial" pitchFamily="34" charset="0"/>
              </a:rPr>
              <a:t>وزارة الخارجية </a:t>
            </a:r>
            <a:r>
              <a:rPr lang="ar-SA"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Arial" pitchFamily="34" charset="0"/>
              </a:rPr>
              <a:t>: </a:t>
            </a:r>
            <a:endParaRPr lang="en-US"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lnSpc>
                <a:spcPct val="150000"/>
              </a:lnSpc>
              <a:buFont typeface="Arial" pitchFamily="34" charset="0"/>
              <a:buChar char="•"/>
            </a:pP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فى حالة تجاوز الكارثة حدود قدرة الدولة على مواجهتها، تقوم وزارة الخارجية</a:t>
            </a:r>
            <a:r>
              <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p>
          <a:p>
            <a:pPr lvl="0" indent="457200" algn="just" eaLnBrk="0" hangingPunct="0">
              <a:lnSpc>
                <a:spcPct val="150000"/>
              </a:lnSpc>
              <a:buFont typeface="Arial" pitchFamily="34" charset="0"/>
              <a:buChar char="•"/>
            </a:pP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طلب المعونة الدولية، وتنظيم تلقي المعونة</a:t>
            </a:r>
            <a:r>
              <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p>
          <a:p>
            <a:pPr lvl="0" indent="457200" algn="just" eaLnBrk="0" hangingPunct="0">
              <a:lnSpc>
                <a:spcPct val="150000"/>
              </a:lnSpc>
              <a:buFont typeface="Arial" pitchFamily="34" charset="0"/>
              <a:buChar char="•"/>
            </a:pP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 مراقبة دور الإعلام عن الكارثة فى دول العالم الخارجي0</a:t>
            </a:r>
            <a:endParaRPr lang="en-US"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Arial" pitchFamily="34" charset="0"/>
              </a:rPr>
              <a:t>*</a:t>
            </a:r>
            <a:r>
              <a:rPr lang="ar-SA" b="1" u="sng"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Arial" pitchFamily="34" charset="0"/>
              </a:rPr>
              <a:t>وزارة التربية والتعليم </a:t>
            </a:r>
            <a:r>
              <a:rPr lang="ar-SA"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Arial" pitchFamily="34" charset="0"/>
              </a:rPr>
              <a:t>:</a:t>
            </a:r>
            <a:endParaRPr lang="en-US"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lnSpc>
                <a:spcPct val="150000"/>
              </a:lnSpc>
            </a:pPr>
            <a:r>
              <a:rPr lang="ar-SA"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Arial" pitchFamily="34" charset="0"/>
              </a:rPr>
              <a:t>تمثل المدارس التابعة للوزارة مصدراً احتياطياً لإيواء المشردين بفعل الكارثة، ويتم التنسيق فى هذا الصدد بين الوزارة وفريق إدارة الكارثة0</a:t>
            </a:r>
            <a:endParaRPr lang="en-US"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Arial" pitchFamily="34" charset="0"/>
            </a:endParaRPr>
          </a:p>
        </p:txBody>
      </p:sp>
      <p:sp>
        <p:nvSpPr>
          <p:cNvPr id="5" name="Rectangle 4"/>
          <p:cNvSpPr/>
          <p:nvPr/>
        </p:nvSpPr>
        <p:spPr>
          <a:xfrm>
            <a:off x="2286000" y="304800"/>
            <a:ext cx="4572000" cy="954107"/>
          </a:xfrm>
          <a:prstGeom prst="rect">
            <a:avLst/>
          </a:prstGeom>
        </p:spPr>
        <p:txBody>
          <a:bodyPr>
            <a:spAutoFit/>
          </a:bodyPr>
          <a:lstStyle/>
          <a:p>
            <a:pPr lvl="0"/>
            <a:r>
              <a:rPr lang="ar-SA" sz="2800"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أجهزة لها دور معاون فى مواجهة كارثة الزلزال</a:t>
            </a:r>
            <a:endParaRPr lang="en-US" sz="2800"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smtClean="0"/>
              <a:t>Prof. Azza Abdallah</a:t>
            </a:r>
            <a:endParaRPr lang="en-US" dirty="0"/>
          </a:p>
        </p:txBody>
      </p:sp>
      <p:sp>
        <p:nvSpPr>
          <p:cNvPr id="3" name="Rectangle 2"/>
          <p:cNvSpPr/>
          <p:nvPr/>
        </p:nvSpPr>
        <p:spPr>
          <a:xfrm>
            <a:off x="304800" y="609600"/>
            <a:ext cx="8610600" cy="5386090"/>
          </a:xfrm>
          <a:prstGeom prst="rect">
            <a:avLst/>
          </a:prstGeom>
        </p:spPr>
        <p:txBody>
          <a:bodyPr wrap="square">
            <a:spAutoFit/>
          </a:bodyPr>
          <a:lstStyle/>
          <a:p>
            <a:pPr lvl="0" indent="457200" eaLnBrk="0" hangingPunct="0"/>
            <a:r>
              <a:rPr lang="ar-SA" sz="32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الجهات التى لها دور مؤثر فى مجال مواجهة كارثة الزلازل</a:t>
            </a:r>
            <a:endParaRPr lang="en-US"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وتشمل مصلحة الدفاع المدني، أجهزة المعلومات، وجمعية الهلال الأحمر المصري0</a:t>
            </a:r>
            <a:endParaRPr lang="en-US"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u="sng"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r>
              <a:rPr lang="ar-SA"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مصلحة الدفاع المدني </a:t>
            </a: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endParaRPr lang="en-US"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تقوم مصلحة الدفاع المدني </a:t>
            </a:r>
            <a:r>
              <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p>
          <a:p>
            <a:pPr lvl="0" indent="457200" algn="just" eaLnBrk="0" hangingPunct="0">
              <a:buFont typeface="+mj-lt"/>
              <a:buAutoNum type="arabicPeriod"/>
            </a:pPr>
            <a:r>
              <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م</a:t>
            </a: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كافحة الحرائق التى تحدث أثناء الزلزال نتيجة لانهيارات المباني أو حدوث تدمير فى البنية الأساسية0 </a:t>
            </a:r>
            <a:endPar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buFont typeface="+mj-lt"/>
              <a:buAutoNum type="arabicPeriod"/>
            </a:pPr>
            <a:r>
              <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تقوم ب</a:t>
            </a: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عمليات الإنقاذ البرى والنهري أثناء حدوث الزلزال0</a:t>
            </a:r>
            <a:endParaRPr lang="en-US"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r>
              <a:rPr lang="ar-SA"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أجهزة المعلومات :</a:t>
            </a:r>
            <a:endParaRPr lang="en-US" b="1" u="sng"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يساعد توافر قاعدة من المعلومات والبيانات الدقيقة والصحيحة والكاملة عاملاً رئيسياً من عوامل نجاح مواجهة الكارثة وأهم أجهزة المعلومات على مستوى الدولة التى يستفاد منها فى إدارة الكارثة هى</a:t>
            </a:r>
            <a:r>
              <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p>
          <a:p>
            <a:pPr lvl="0" indent="457200" algn="just" eaLnBrk="0" hangingPunct="0">
              <a:buFont typeface="+mj-lt"/>
              <a:buAutoNum type="arabicPeriod"/>
            </a:pP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 الجهاز المركزي للتعبئة العامة والإحصاء</a:t>
            </a:r>
            <a:r>
              <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p>
          <a:p>
            <a:pPr lvl="0" indent="457200" algn="just" eaLnBrk="0" hangingPunct="0">
              <a:buFont typeface="+mj-lt"/>
              <a:buAutoNum type="arabicPeriod"/>
            </a:pP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مركز المعلومات ودعم اتخاذ القرار0</a:t>
            </a:r>
            <a:endParaRPr lang="en-US"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3" name="Rectangle 2"/>
          <p:cNvSpPr/>
          <p:nvPr/>
        </p:nvSpPr>
        <p:spPr>
          <a:xfrm>
            <a:off x="533400" y="982177"/>
            <a:ext cx="8153400" cy="4154984"/>
          </a:xfrm>
          <a:prstGeom prst="rect">
            <a:avLst/>
          </a:prstGeom>
        </p:spPr>
        <p:txBody>
          <a:bodyPr wrap="square">
            <a:spAutoFit/>
          </a:bodyPr>
          <a:lstStyle/>
          <a:p>
            <a:pPr lvl="0" indent="457200" algn="just" eaLnBrk="0" hangingPunct="0"/>
            <a:r>
              <a:rPr lang="ar-SA" b="1" u="sng"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جمعية الهلال الأحمر المصرية :</a:t>
            </a:r>
            <a:endParaRPr lang="en-US" b="1" u="sng"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ويتمثل دورها فى:</a:t>
            </a:r>
          </a:p>
          <a:p>
            <a:pPr lvl="0" indent="457200" algn="just" eaLnBrk="0" hangingPunct="0">
              <a:buFont typeface="Wingdings" pitchFamily="2" charset="2"/>
              <a:buChar char="Ø"/>
            </a:pP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توفير بنك دم مركزي يتلقى تبرعات المواطنين</a:t>
            </a:r>
            <a:r>
              <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p>
          <a:p>
            <a:pPr lvl="0" indent="457200" algn="just" eaLnBrk="0" hangingPunct="0">
              <a:buFont typeface="Wingdings" pitchFamily="2" charset="2"/>
              <a:buChar char="Ø"/>
            </a:pP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الإسهام مع أجهزة الإدارة المحلية وأجهزة وزارة الشئون الاجتماعية فى إقامة مراكز الإيواء المؤقتة وإمدادها بالبطاطين والمراتب والمفروشات والمواد الغذائية000إلخ0</a:t>
            </a:r>
            <a:endParaRPr lang="en-US"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buFont typeface="Wingdings" pitchFamily="2" charset="2"/>
              <a:buChar char="Ø"/>
            </a:pP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الرعاية الاجتماعية للأسر داخل مراكز الإيواء المؤقتة</a:t>
            </a:r>
            <a:endPar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endParaRPr>
          </a:p>
          <a:p>
            <a:pPr lvl="0" indent="457200" algn="just" eaLnBrk="0" hangingPunct="0">
              <a:buFont typeface="Wingdings" pitchFamily="2" charset="2"/>
              <a:buChar char="Ø"/>
            </a:pP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القيام بعمليات التطعيم</a:t>
            </a:r>
            <a:endPar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endParaRPr>
          </a:p>
          <a:p>
            <a:pPr lvl="0" indent="457200" algn="just" eaLnBrk="0" hangingPunct="0">
              <a:buFont typeface="Wingdings" pitchFamily="2" charset="2"/>
              <a:buChar char="Ø"/>
            </a:pP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متابعة الرعاية الاجتماعية للأسر بمراكز الإيواء المؤقتة </a:t>
            </a:r>
            <a:endPar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endParaRPr>
          </a:p>
          <a:p>
            <a:pPr lvl="0" indent="457200" algn="just" eaLnBrk="0" hangingPunct="0">
              <a:buFont typeface="Wingdings" pitchFamily="2" charset="2"/>
              <a:buChar char="Ø"/>
            </a:pP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حل مشاكل الإعاشة </a:t>
            </a:r>
            <a:r>
              <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للأسر المنكوبة.</a:t>
            </a:r>
          </a:p>
          <a:p>
            <a:pPr lvl="0" indent="457200" algn="just" eaLnBrk="0" hangingPunct="0">
              <a:buFont typeface="Wingdings" pitchFamily="2" charset="2"/>
              <a:buChar char="Ø"/>
            </a:pP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تنسيق خدمات الرعاية الاجتماعية مع الجمعيات الأهلية والخيرية الأخرى</a:t>
            </a:r>
            <a:endParaRPr lang="en-US" b="1"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endParaRPr>
          </a:p>
        </p:txBody>
      </p:sp>
      <p:sp>
        <p:nvSpPr>
          <p:cNvPr id="4" name="Rectangle 3"/>
          <p:cNvSpPr/>
          <p:nvPr/>
        </p:nvSpPr>
        <p:spPr>
          <a:xfrm>
            <a:off x="762000" y="304800"/>
            <a:ext cx="7086600" cy="461665"/>
          </a:xfrm>
          <a:prstGeom prst="rect">
            <a:avLst/>
          </a:prstGeom>
        </p:spPr>
        <p:txBody>
          <a:bodyPr wrap="square">
            <a:spAutoFit/>
          </a:bodyPr>
          <a:lstStyle/>
          <a:p>
            <a:pPr lvl="0" indent="457200" eaLnBrk="0" hangingPunct="0"/>
            <a:r>
              <a:rPr lang="ar-SA"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الجهات التى لها دور مؤثر فى مجال مواجهة كارثة الزلازل</a:t>
            </a:r>
            <a:endParaRPr lang="en-US"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74753" name="Rectangle 1"/>
          <p:cNvSpPr>
            <a:spLocks noChangeArrowheads="1"/>
          </p:cNvSpPr>
          <p:nvPr/>
        </p:nvSpPr>
        <p:spPr bwMode="auto">
          <a:xfrm>
            <a:off x="228600" y="274023"/>
            <a:ext cx="8686800" cy="6340197"/>
          </a:xfrm>
          <a:prstGeom prst="rect">
            <a:avLst/>
          </a:prstGeom>
          <a:noFill/>
          <a:ln w="9525">
            <a:noFill/>
            <a:miter lim="800000"/>
            <a:headEnd/>
            <a:tailEnd/>
          </a:ln>
          <a:effectLst/>
        </p:spPr>
        <p:txBody>
          <a:bodyPr vert="horz" wrap="square" lIns="0" tIns="0" rIns="228528" bIns="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28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احتواء الكارثة</a:t>
            </a:r>
            <a:endParaRPr kumimoji="0" lang="en-US" sz="28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تتمثل الإجراءات المتخذة لإحتواء الكارثة فيما يلى </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فور وقوع الكارثة : يتم الإبلاغ عن مكان وقوع الكارثة، وتقوم مديرية الشئون الاجتماعية المختصة بمكان وقوع الحادث أو فريق إدارة الأزمات والكوارث بإعداد تقريراً مبدئياً عن الحادث موضحاً به عدد الأسر المنكوبة، عدد أفرادها، خسائر الأرواح، خسائر الممتلكات، مدي الحاجة للإعانة العاجلة0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المساعدات العاجلة : يتم حصر الخسائر فى الأرواح والمصابين خلال ثلاثة أيام على الأكثر من تاريخ الإبلاغ عن الحادث، ويتم صرف المساعدات العاجلة0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"الإصابة - الوفاة" لكل الأسر المنكوبة وأفرادها فور إتمام الحصر بصفة عاجلة دون التقيد بشروط معينة0 وتتمثل المساعدة العاجلة فى الآتي :</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مصاريف الجنازة - إغاثة المصابين - الإعاشة ، حيث يتم تدبير المأوى المؤقت اللازم للمنكوبين، بالإشراف بين فريق إدارة الكارثة ومديريتي الأمن والإسكان0 كما يتم إمداد المنكوبين بما يحتاجون إليه من أغطية وملابس وغيرها0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المساعدات الآجلة : يم حصر خسائر الأسر من خلال البحث الميداني حسب حالتها المعيشية خلال سبعة أيام من تاريخ وقوع الكارثة، ويتم وضع الأسس التى تقدر عليها قيمة الخسائر، وتكون المساعدة للحالات الأتية :</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خسائر النفس والإصابة "العجز الجزئي - خسائر الممتلكات</a:t>
            </a:r>
            <a:r>
              <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75777" name="Rectangle 1"/>
          <p:cNvSpPr>
            <a:spLocks noChangeArrowheads="1"/>
          </p:cNvSpPr>
          <p:nvPr/>
        </p:nvSpPr>
        <p:spPr bwMode="auto">
          <a:xfrm>
            <a:off x="381000" y="578823"/>
            <a:ext cx="8229600" cy="5970865"/>
          </a:xfrm>
          <a:prstGeom prst="rect">
            <a:avLst/>
          </a:prstGeom>
          <a:noFill/>
          <a:ln w="9525">
            <a:noFill/>
            <a:miter lim="800000"/>
            <a:headEnd/>
            <a:tailEnd/>
          </a:ln>
          <a:effectLst/>
        </p:spPr>
        <p:txBody>
          <a:bodyPr vert="horz" wrap="square" lIns="0" tIns="0" rIns="228528" bIns="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1" i="0"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مرحلة ما بعد </a:t>
            </a:r>
            <a:r>
              <a:rPr kumimoji="0" lang="ar-SA" sz="2800" b="1" i="0"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كارثة</a:t>
            </a:r>
            <a:r>
              <a:rPr kumimoji="0" lang="ar-EG" sz="2800" b="1" i="0"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 الزلزال</a:t>
            </a:r>
            <a:endPar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وتسمى هذه المرحلة مرحلة الإعمار أو مرحلة إعادة التأهيل وأهم عناصر هذه المرحلة :</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السيطرة على الأزمات الناتجة عن حدوث الزلزال، والتى يمكن بدورها أن تؤدي إلى كوارث جديدة0</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إعادة الأوضاع الطبيعية إلى مسرح الكارثة0 ويتم ذلك من خلال :</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حصر أنواع المشاكل الاجتماعية التى تعانى منها الأسر المنكوبة وتشخيص مشاكلها0 وتعبئة الأجهزة والمنظمات الحكومية والتطوعية للمعونة فى حل هذه المشاكل0</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متابعة حالات الجرحى والمصابين فى المستشفيات ومتطلبات علاجهم0</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تذليل الصعوبات فى الحصول على مواد البناء والعمالة اللازمة لإعادة البناء والإعمار لمناطق الكارثة0</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متابعة إعادة المرافق إلى حالتها "مياة - كهرباء - صرف صحي"0</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تقييم أداء الأجهزة المعنية فى المرحلتين السابقتين "مرحلة ما قبل وقوع الكارثة ومرحلة حدوث الكارثة" واستخلاص الدروس المستفادة0</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تحسين أساليب وخطط المواجهة بناء على الدروس المستفادة من التقييم</a:t>
            </a:r>
            <a:r>
              <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76801" name="Rectangle 1"/>
          <p:cNvSpPr>
            <a:spLocks noChangeArrowheads="1"/>
          </p:cNvSpPr>
          <p:nvPr/>
        </p:nvSpPr>
        <p:spPr bwMode="auto">
          <a:xfrm>
            <a:off x="228600" y="883622"/>
            <a:ext cx="8686800" cy="4862870"/>
          </a:xfrm>
          <a:prstGeom prst="rect">
            <a:avLst/>
          </a:prstGeom>
          <a:noFill/>
          <a:ln w="9525">
            <a:noFill/>
            <a:miter lim="800000"/>
            <a:headEnd/>
            <a:tailEnd/>
          </a:ln>
          <a:effectLst/>
        </p:spPr>
        <p:txBody>
          <a:bodyPr vert="horz" wrap="square" lIns="0" tIns="0" rIns="228528" bIns="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مرحلة ما قبل حدوث كارثة السيل</a:t>
            </a:r>
            <a:endPar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b="1" i="0" u="sng"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يتم إعداد الدراسات التالية لمواجهة خطر السيول والاستفادة منها </a:t>
            </a:r>
            <a:r>
              <a:rPr kumimoji="0" lang="ar-EG" b="1" i="0" u="sng"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a:t>
            </a:r>
            <a:endParaRPr kumimoji="0" lang="en-US" b="1" i="0" u="sng"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دراسة أحواض تصريف الأودية </a:t>
            </a:r>
            <a:r>
              <a:rPr kumimoji="0" lang="ar-SA"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 يتم إجراء دراسة جيومورفولوجية عن أحواض تصريف الأودية، وتحديد درجة خطورة السيول من خلال دراسة عدد من المتغيرات تشمل جيولوجية وجيومورفولوجية حوض التصريف من خلال معرفة نوع الصخور، والرواسب السطحية، إجراء تحليل مورفمتري لشبكة تصريف الوادي لحساب الكثافة التصريفية للشبكة0 وإجراء التحليل المورفومتري الخاص بحوض التصريف0</a:t>
            </a:r>
            <a:endParaRPr kumimoji="0" lang="en-US"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إجراء دراسات ميترولوجية</a:t>
            </a:r>
            <a:r>
              <a:rPr kumimoji="0" lang="ar-EG"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r>
              <a:rPr kumimoji="0" lang="ar-SA"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تشمل تحليل بيانات الأرصاد الجوية للمناطق التى تتعرض لأخطار السيول0</a:t>
            </a:r>
            <a:endParaRPr kumimoji="0" lang="en-US"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إجراء دراسات هيدرولوجية</a:t>
            </a:r>
            <a:r>
              <a:rPr kumimoji="0" lang="ar-EG"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a:t>
            </a:r>
            <a:r>
              <a:rPr kumimoji="0" lang="ar-SA"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rPr>
              <a:t>نظراً لأن أحواض التصريف تمثل أماكن لتجميع المياه الجوفية بها0</a:t>
            </a:r>
            <a:endParaRPr kumimoji="0" lang="en-US"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إجراء دراسات عن انحدارات سفوح الأودية</a:t>
            </a:r>
            <a:r>
              <a:rPr lang="ar-EG" b="1"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a:t>
            </a:r>
            <a:r>
              <a:rPr kumimoji="0" lang="ar-SA"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 وحركة الرواسب عليها0 واحتمال حدوث أنزلاقات أرضية أو هبوط أراضي أثناء أو بعد حدوث السيل0</a:t>
            </a:r>
            <a:r>
              <a:rPr kumimoji="0" lang="en-US" b="1" i="0" u="none" strike="noStrike" normalizeH="0" baseline="0" dirty="0" smtClean="0">
                <a:ln w="12700">
                  <a:solidFill>
                    <a:schemeClr val="tx2">
                      <a:satMod val="155000"/>
                    </a:schemeClr>
                  </a:solidFill>
                  <a:prstDash val="solid"/>
                </a:ln>
                <a:solidFill>
                  <a:srgbClr val="990099"/>
                </a:solidFill>
                <a:effectLst>
                  <a:outerShdw blurRad="41275" dist="20320" dir="1800000" algn="tl" rotWithShape="0">
                    <a:srgbClr val="000000">
                      <a:alpha val="40000"/>
                    </a:srgbClr>
                  </a:outerShdw>
                </a:effectLst>
                <a:latin typeface="Arial" pitchFamily="34" charset="0"/>
                <a:cs typeface="Arial" pitchFamily="34" charset="0"/>
              </a:rPr>
              <a:t> </a:t>
            </a:r>
          </a:p>
        </p:txBody>
      </p:sp>
      <p:sp>
        <p:nvSpPr>
          <p:cNvPr id="3" name="Rectangle 2"/>
          <p:cNvSpPr/>
          <p:nvPr/>
        </p:nvSpPr>
        <p:spPr>
          <a:xfrm>
            <a:off x="3342320" y="292387"/>
            <a:ext cx="2675732" cy="584775"/>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إدارة كارثة السيول</a:t>
            </a:r>
            <a:endParaRPr lang="en-US" sz="3200" b="1" cap="none" spc="0"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88065" name="Rectangle 1"/>
          <p:cNvSpPr>
            <a:spLocks noChangeArrowheads="1"/>
          </p:cNvSpPr>
          <p:nvPr/>
        </p:nvSpPr>
        <p:spPr bwMode="auto">
          <a:xfrm>
            <a:off x="304800" y="914400"/>
            <a:ext cx="8534400" cy="517064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457200" algn="just" defTabSz="914400" eaLnBrk="1" fontAlgn="base" latinLnBrk="0" hangingPunct="1">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ويستفاد فى مرحلة </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ما قبل السيل </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من دراسة </a:t>
            </a:r>
            <a:r>
              <a:rPr kumimoji="0" lang="ar-SA" b="1" i="0" u="sng"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الخرائط الجيولوجية والطبوغرافية، والصور الجوية والصور الفضائية</a:t>
            </a:r>
            <a:r>
              <a:rPr kumimoji="0" lang="ar-SA"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0</a:t>
            </a:r>
            <a:endParaRPr kumimoji="0" lang="ar-EG"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eaLnBrk="1" fontAlgn="base" latinLnBrk="0" hangingPunct="1">
              <a:lnSpc>
                <a:spcPct val="100000"/>
              </a:lnSpc>
              <a:spcBef>
                <a:spcPct val="0"/>
              </a:spcBef>
              <a:spcAft>
                <a:spcPct val="0"/>
              </a:spcAft>
              <a:buClrTx/>
              <a:buSzTx/>
              <a:buFontTx/>
              <a:buNone/>
              <a:tabLst/>
            </a:pPr>
            <a:r>
              <a:rPr kumimoji="0" lang="ar-SA" b="1" i="0" u="sng"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يستخدم </a:t>
            </a:r>
            <a:r>
              <a:rPr kumimoji="0" lang="ar-EG" b="1" i="0" u="sng"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برامج </a:t>
            </a:r>
            <a:r>
              <a:rPr kumimoji="0" lang="ar-SA" b="1" i="0" u="sng"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نظم المعلومات الجغرافية (</a:t>
            </a:r>
            <a:r>
              <a:rPr kumimoji="0" lang="en-US" b="1" i="0" u="sng"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GIS</a:t>
            </a:r>
            <a:r>
              <a:rPr kumimoji="0" lang="ar-SA" b="1" i="0" u="sng"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 </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التى</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يوضح تصوراً عاماً عن المنطقة من حيث تقسيمها أحواض تجمع الأمطار واتجاهات سريانها ومدى الخطورة القا</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د</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مة منها على المنشآت0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ويمكن من الدراسات </a:t>
            </a:r>
            <a:r>
              <a:rPr kumimoji="0" lang="ar-SA" b="1" i="0"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السابقة</a:t>
            </a: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a:t>
            </a:r>
            <a:r>
              <a:rPr kumimoji="0" lang="ar-SA" b="1" i="0" u="sng"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وضع خرائط رقمية ت</a:t>
            </a:r>
            <a:r>
              <a:rPr kumimoji="0" lang="ar-EG" b="1" i="0" u="sng"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صنيفية </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لمخاطر السيول تكون بمثابة طبقة أو شريحة توضع فوق الخرائط الطبوغرافية</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يتم إعداد تقرير يوضح نتائج تحليل البيانات والتوصيات والمحاذير الواجب تلافيها والحلول المقترحة لتفادي أخطار السيول والاستفادة من مياهها، وتوضع نتيجة هذه الدراسات أمام متخذ القرار لاتخاذ القرار المناسب0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Arial" pitchFamily="34" charset="0"/>
              </a:rPr>
              <a:t/>
            </a:r>
            <a:b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Arial" pitchFamily="34" charset="0"/>
              </a:rPr>
            </a:b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rPr>
              <a:t/>
            </a:r>
            <a:br>
              <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rPr>
            </a:b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4"/>
          <p:cNvSpPr>
            <a:spLocks noChangeArrowheads="1" noChangeShapeType="1" noTextEdit="1"/>
          </p:cNvSpPr>
          <p:nvPr/>
        </p:nvSpPr>
        <p:spPr bwMode="auto">
          <a:xfrm>
            <a:off x="1905000" y="457200"/>
            <a:ext cx="5472113" cy="79057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ar-EG" sz="4400" kern="10" dirty="0">
                <a:ln w="9525">
                  <a:round/>
                  <a:headEnd/>
                  <a:tailEnd/>
                </a:ln>
                <a:solidFill>
                  <a:srgbClr val="FF0000"/>
                </a:solidFill>
                <a:latin typeface="Arial"/>
                <a:cs typeface="Arial"/>
              </a:rPr>
              <a:t>الآثار الناجمة عن الكوارث</a:t>
            </a:r>
            <a:endParaRPr lang="en-US" sz="4400" kern="10" dirty="0">
              <a:ln w="9525">
                <a:round/>
                <a:headEnd/>
                <a:tailEnd/>
              </a:ln>
              <a:solidFill>
                <a:srgbClr val="FF0000"/>
              </a:solidFill>
              <a:latin typeface="Arial"/>
              <a:cs typeface="Arial"/>
            </a:endParaRPr>
          </a:p>
        </p:txBody>
      </p:sp>
      <p:sp>
        <p:nvSpPr>
          <p:cNvPr id="18435" name="Rectangle 5"/>
          <p:cNvSpPr>
            <a:spLocks noChangeArrowheads="1"/>
          </p:cNvSpPr>
          <p:nvPr/>
        </p:nvSpPr>
        <p:spPr bwMode="auto">
          <a:xfrm>
            <a:off x="685800" y="1524000"/>
            <a:ext cx="7772400" cy="4648200"/>
          </a:xfrm>
          <a:prstGeom prst="rect">
            <a:avLst/>
          </a:prstGeom>
          <a:noFill/>
          <a:ln w="9525">
            <a:noFill/>
            <a:miter lim="800000"/>
            <a:headEnd/>
            <a:tailEnd/>
          </a:ln>
        </p:spPr>
        <p:txBody>
          <a:bodyPr/>
          <a:lstStyle/>
          <a:p>
            <a:pPr marL="342900" indent="-342900" algn="r">
              <a:spcBef>
                <a:spcPct val="20000"/>
              </a:spcBef>
              <a:buFontTx/>
              <a:buChar char="•"/>
            </a:pPr>
            <a:r>
              <a:rPr lang="ar-EG" sz="3200" b="1">
                <a:solidFill>
                  <a:srgbClr val="0000FF"/>
                </a:solidFill>
              </a:rPr>
              <a:t>آثار إجتمــــاعيــــة : إختلال المستــــوى الإجتمــــــاعى والم</a:t>
            </a:r>
            <a:r>
              <a:rPr lang="ar-SA" sz="3200" b="1">
                <a:solidFill>
                  <a:srgbClr val="0000FF"/>
                </a:solidFill>
              </a:rPr>
              <a:t>ـــــ</a:t>
            </a:r>
            <a:r>
              <a:rPr lang="ar-EG" sz="3200" b="1">
                <a:solidFill>
                  <a:srgbClr val="0000FF"/>
                </a:solidFill>
              </a:rPr>
              <a:t>ادى لفئ</a:t>
            </a:r>
            <a:r>
              <a:rPr lang="ar-SA" sz="3200" b="1">
                <a:solidFill>
                  <a:srgbClr val="0000FF"/>
                </a:solidFill>
              </a:rPr>
              <a:t>ـــ</a:t>
            </a:r>
            <a:r>
              <a:rPr lang="ar-EG" sz="3200" b="1">
                <a:solidFill>
                  <a:srgbClr val="0000FF"/>
                </a:solidFill>
              </a:rPr>
              <a:t>ات عديدة من الناس .</a:t>
            </a:r>
          </a:p>
          <a:p>
            <a:pPr marL="342900" indent="-342900" algn="r">
              <a:spcBef>
                <a:spcPct val="20000"/>
              </a:spcBef>
              <a:buFontTx/>
              <a:buChar char="•"/>
            </a:pPr>
            <a:r>
              <a:rPr lang="ar-EG" sz="3200" b="1">
                <a:solidFill>
                  <a:srgbClr val="0000FF"/>
                </a:solidFill>
              </a:rPr>
              <a:t>آثار نفسية : تشمل القلق – الخوف – الرعب .</a:t>
            </a:r>
          </a:p>
          <a:p>
            <a:pPr marL="342900" indent="-342900" algn="r">
              <a:spcBef>
                <a:spcPct val="20000"/>
              </a:spcBef>
              <a:buFontTx/>
              <a:buChar char="•"/>
            </a:pPr>
            <a:r>
              <a:rPr lang="ar-EG" sz="3200" b="1">
                <a:solidFill>
                  <a:srgbClr val="0000FF"/>
                </a:solidFill>
              </a:rPr>
              <a:t>آثار صحية : إحتمال إنتشار أمراض و أوبئة و تلـــوث بيئى .</a:t>
            </a:r>
          </a:p>
          <a:p>
            <a:pPr marL="342900" indent="-342900" algn="r">
              <a:spcBef>
                <a:spcPct val="20000"/>
              </a:spcBef>
              <a:buFontTx/>
              <a:buChar char="•"/>
            </a:pPr>
            <a:r>
              <a:rPr lang="ar-EG" sz="3200" b="1">
                <a:solidFill>
                  <a:srgbClr val="0000FF"/>
                </a:solidFill>
              </a:rPr>
              <a:t>آثار على التنمية الإقتصـــاديــة : ت</a:t>
            </a:r>
            <a:r>
              <a:rPr lang="ar-SA" sz="3200" b="1">
                <a:solidFill>
                  <a:srgbClr val="0000FF"/>
                </a:solidFill>
              </a:rPr>
              <a:t>ـ</a:t>
            </a:r>
            <a:r>
              <a:rPr lang="ar-EG" sz="3200" b="1">
                <a:solidFill>
                  <a:srgbClr val="0000FF"/>
                </a:solidFill>
              </a:rPr>
              <a:t>أث</a:t>
            </a:r>
            <a:r>
              <a:rPr lang="ar-SA" sz="3200" b="1">
                <a:solidFill>
                  <a:srgbClr val="0000FF"/>
                </a:solidFill>
              </a:rPr>
              <a:t>ـ</a:t>
            </a:r>
            <a:r>
              <a:rPr lang="ar-EG" sz="3200" b="1">
                <a:solidFill>
                  <a:srgbClr val="0000FF"/>
                </a:solidFill>
              </a:rPr>
              <a:t>ي</a:t>
            </a:r>
            <a:r>
              <a:rPr lang="ar-SA" sz="3200" b="1">
                <a:solidFill>
                  <a:srgbClr val="0000FF"/>
                </a:solidFill>
              </a:rPr>
              <a:t>ـــ</a:t>
            </a:r>
            <a:r>
              <a:rPr lang="ar-EG" sz="3200" b="1">
                <a:solidFill>
                  <a:srgbClr val="0000FF"/>
                </a:solidFill>
              </a:rPr>
              <a:t>ر ســــلبى على إقتصادي</a:t>
            </a:r>
            <a:r>
              <a:rPr lang="ar-SA" sz="3200" b="1">
                <a:solidFill>
                  <a:srgbClr val="0000FF"/>
                </a:solidFill>
              </a:rPr>
              <a:t>ـــ</a:t>
            </a:r>
            <a:r>
              <a:rPr lang="ar-EG" sz="3200" b="1">
                <a:solidFill>
                  <a:srgbClr val="0000FF"/>
                </a:solidFill>
              </a:rPr>
              <a:t>ات الدولة نتيجـــــة الأعباء الماليـــــــــــة التى تتحملها الدول</a:t>
            </a:r>
            <a:r>
              <a:rPr lang="ar-SA" sz="3200" b="1">
                <a:solidFill>
                  <a:srgbClr val="0000FF"/>
                </a:solidFill>
              </a:rPr>
              <a:t>ـ</a:t>
            </a:r>
            <a:r>
              <a:rPr lang="ar-EG" sz="3200" b="1">
                <a:solidFill>
                  <a:srgbClr val="0000FF"/>
                </a:solidFill>
              </a:rPr>
              <a:t>ة مما يحدث خلل فى ميزانية الدولة ويؤثر على التنمية الإقتصادية .</a:t>
            </a:r>
            <a:endParaRPr lang="en-US" sz="3200" b="1">
              <a:solidFill>
                <a:srgbClr val="0000FF"/>
              </a:solidFill>
            </a:endParaRPr>
          </a:p>
        </p:txBody>
      </p:sp>
      <p:sp>
        <p:nvSpPr>
          <p:cNvPr id="4" name="Footer Placeholder 3"/>
          <p:cNvSpPr>
            <a:spLocks noGrp="1"/>
          </p:cNvSpPr>
          <p:nvPr>
            <p:ph type="ftr" sz="quarter" idx="11"/>
          </p:nvPr>
        </p:nvSpPr>
        <p:spPr/>
        <p:txBody>
          <a:bodyPr/>
          <a:lstStyle/>
          <a:p>
            <a:pPr>
              <a:defRPr/>
            </a:pPr>
            <a:r>
              <a:rPr lang="en-US" smtClean="0"/>
              <a:t>Prof. Azza Abdallah</a:t>
            </a:r>
            <a:endParaRPr lang="en-US"/>
          </a:p>
        </p:txBody>
      </p:sp>
    </p:spTree>
  </p:cSld>
  <p:clrMapOvr>
    <a:masterClrMapping/>
  </p:clrMapOvr>
  <p:transition>
    <p:cover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89089" name="Rectangle 1"/>
          <p:cNvSpPr>
            <a:spLocks noChangeArrowheads="1"/>
          </p:cNvSpPr>
          <p:nvPr/>
        </p:nvSpPr>
        <p:spPr bwMode="auto">
          <a:xfrm>
            <a:off x="381000" y="3430489"/>
            <a:ext cx="8458200" cy="1846659"/>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r>
              <a:rPr kumimoji="0" lang="ar-SA"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إعداد خطط المواجهة :</a:t>
            </a:r>
            <a:endParaRPr kumimoji="0" lang="en-US" b="1" i="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 typeface="+mj-lt"/>
              <a:buAutoNum type="arabicPeriod"/>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يتم إعداد عدد من السيناريوهات لموجهة كارثة السيل عند حدوثها</a:t>
            </a:r>
            <a:r>
              <a:rPr kumimoji="0" lang="ar-EG"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rtl="1" eaLnBrk="0" fontAlgn="base" latinLnBrk="0" hangingPunct="0">
              <a:lnSpc>
                <a:spcPct val="100000"/>
              </a:lnSpc>
              <a:spcBef>
                <a:spcPct val="0"/>
              </a:spcBef>
              <a:spcAft>
                <a:spcPct val="0"/>
              </a:spcAft>
              <a:buClrTx/>
              <a:buSzTx/>
              <a:buFont typeface="+mj-lt"/>
              <a:buAutoNum type="arabicPeriod"/>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 يتم اختبار كفاءة أداء الأجهزة المعنية</a:t>
            </a:r>
            <a:endParaRPr kumimoji="0" lang="ar-EG"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 typeface="+mj-lt"/>
              <a:buAutoNum type="arabicPeriod"/>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يراعي التنسيق بين هذه الأجهزة، حتى تتضح نقاط الضعف المتعلقة بالتنسيق أو الأداء، حتى يتم معالجتها قبل حدوث الكارثة0</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p:txBody>
      </p:sp>
      <p:sp>
        <p:nvSpPr>
          <p:cNvPr id="4" name="Rectangle 3"/>
          <p:cNvSpPr/>
          <p:nvPr/>
        </p:nvSpPr>
        <p:spPr>
          <a:xfrm>
            <a:off x="304800" y="457200"/>
            <a:ext cx="8382000" cy="2677656"/>
          </a:xfrm>
          <a:prstGeom prst="rect">
            <a:avLst/>
          </a:prstGeom>
        </p:spPr>
        <p:txBody>
          <a:bodyPr wrap="square">
            <a:spAutoFit/>
          </a:bodyPr>
          <a:lstStyle/>
          <a:p>
            <a:pPr lvl="0" indent="457200" algn="just" eaLnBrk="0" hangingPunct="0"/>
            <a:r>
              <a:rPr lang="ar-SA"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rPr>
              <a:t>*اكتشاف إشارات الإنذار المبكر :</a:t>
            </a:r>
            <a:endParaRPr lang="en-US"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يوجد العديد من الأدلة والشواهد التى تشير إلى خطر حدوث سيول على منطقة معينة، منها </a:t>
            </a:r>
            <a:r>
              <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p>
          <a:p>
            <a:pPr lvl="0" indent="457200" algn="just" eaLnBrk="0" hangingPunct="0">
              <a:buFont typeface="+mj-lt"/>
              <a:buAutoNum type="arabicPeriod"/>
            </a:pP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أن تقع منطقة سكنية على مصب لوادي جاف</a:t>
            </a:r>
            <a:r>
              <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p>
          <a:p>
            <a:pPr lvl="0" indent="457200" algn="just" eaLnBrk="0" hangingPunct="0">
              <a:buFont typeface="+mj-lt"/>
              <a:buAutoNum type="arabicPeriod"/>
            </a:pP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 أن تبني مدينة سكنية داخل مجرى وادي</a:t>
            </a:r>
            <a:r>
              <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p>
          <a:p>
            <a:pPr lvl="0" indent="457200" algn="just" eaLnBrk="0" hangingPunct="0">
              <a:buFont typeface="+mj-lt"/>
              <a:buAutoNum type="arabicPeriod"/>
            </a:pP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 استقرار المزارعون فى بطون الأودية فى المناطق الصحراوية</a:t>
            </a:r>
            <a:r>
              <a:rPr lang="ar-EG"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p>
          <a:p>
            <a:pPr lvl="0" indent="457200" algn="just" eaLnBrk="0" hangingPunct="0">
              <a:buFont typeface="+mj-lt"/>
              <a:buAutoNum type="arabicPeriod"/>
            </a:pPr>
            <a:r>
              <a:rPr lang="ar-SA"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 حدوث نمو عمراني لمدينة سكنية داخل مجاري الأودية الجافة0</a:t>
            </a:r>
            <a:endParaRPr lang="en-US" b="1"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4" name="Rectangle 3"/>
          <p:cNvSpPr/>
          <p:nvPr/>
        </p:nvSpPr>
        <p:spPr>
          <a:xfrm>
            <a:off x="228600" y="982177"/>
            <a:ext cx="8458200" cy="3908762"/>
          </a:xfrm>
          <a:prstGeom prst="rect">
            <a:avLst/>
          </a:prstGeom>
        </p:spPr>
        <p:txBody>
          <a:bodyPr wrap="square">
            <a:spAutoFit/>
          </a:bodyPr>
          <a:lstStyle/>
          <a:p>
            <a:pPr lvl="0" indent="457200" algn="just" eaLnBrk="0" hangingPunct="0"/>
            <a:r>
              <a:rPr lang="ar-SA"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r>
              <a:rPr lang="ar-SA" sz="28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الإجراءات الوقائية </a:t>
            </a:r>
            <a:r>
              <a:rPr lang="ar-SA"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a:t>
            </a:r>
            <a:endParaRPr lang="en-US"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للوقاية من أخطار السيول يتم تنفيذ الإجراءات التالية :</a:t>
            </a:r>
            <a:endParaRPr lang="en-US" sz="1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buFont typeface="+mj-lt"/>
              <a:buAutoNum type="arabicPeriod"/>
            </a:pPr>
            <a:r>
              <a:rPr lang="ar-SA"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إنشاء السدود بأنواعها وأشكالها والقنوات الصناعية فى الأدوية المعرضة للخطر</a:t>
            </a:r>
            <a:r>
              <a:rPr lang="ar-EG"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p>
          <a:p>
            <a:pPr lvl="0" indent="457200" algn="just" eaLnBrk="0" hangingPunct="0">
              <a:buFont typeface="+mj-lt"/>
              <a:buAutoNum type="arabicPeriod"/>
            </a:pPr>
            <a:r>
              <a:rPr lang="ar-SA"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تطهير مخرات السيول المقامة مسبقا</a:t>
            </a:r>
            <a:endParaRPr lang="ar-EG"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buFont typeface="+mj-lt"/>
              <a:buAutoNum type="arabicPeriod"/>
            </a:pPr>
            <a:r>
              <a:rPr lang="ar-SA"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تجنب إقامة مناطق سكنية فى مناطق الخطورة0</a:t>
            </a:r>
            <a:endParaRPr lang="en-US" sz="1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r>
              <a:rPr lang="ar-SA" sz="28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*التوعية والتدريب :</a:t>
            </a:r>
            <a:endParaRPr lang="en-US" sz="28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lvl="0" indent="457200" algn="just" eaLnBrk="0" hangingPunct="0">
              <a:buFont typeface="Wingdings" pitchFamily="2" charset="2"/>
              <a:buChar char="Ø"/>
            </a:pPr>
            <a:r>
              <a:rPr lang="ar-SA"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يتم توعية السكان فى مناطق الخطر على كيفية التصرف السليم وقت حدوث السيل</a:t>
            </a:r>
            <a:r>
              <a:rPr lang="ar-EG"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a:t>
            </a:r>
          </a:p>
          <a:p>
            <a:pPr lvl="0" indent="457200" algn="just" eaLnBrk="0" hangingPunct="0">
              <a:buFont typeface="Wingdings" pitchFamily="2" charset="2"/>
              <a:buChar char="Ø"/>
            </a:pPr>
            <a:r>
              <a:rPr lang="ar-SA"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تعريف</a:t>
            </a:r>
            <a:r>
              <a:rPr lang="ar-EG"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 السكان </a:t>
            </a:r>
            <a:r>
              <a:rPr lang="ar-SA"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 بالمناطق الآمنة التى يمكن اللجوء إليها وقت حدوث السيل0</a:t>
            </a:r>
            <a:r>
              <a:rPr lang="en-US" sz="1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rPr>
              <a:t> </a:t>
            </a:r>
            <a:endParaRPr lang="en-US"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dirty="0" smtClean="0"/>
              <a:t>Prof. Azza Abdallah</a:t>
            </a:r>
            <a:endParaRPr lang="en-US" dirty="0"/>
          </a:p>
        </p:txBody>
      </p:sp>
      <p:sp>
        <p:nvSpPr>
          <p:cNvPr id="3" name="Rectangle 1"/>
          <p:cNvSpPr>
            <a:spLocks noChangeArrowheads="1"/>
          </p:cNvSpPr>
          <p:nvPr/>
        </p:nvSpPr>
        <p:spPr bwMode="auto">
          <a:xfrm>
            <a:off x="609600" y="1188422"/>
            <a:ext cx="8001000" cy="486287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1" i="0" u="none" strike="noStrike" normalizeH="0" baseline="0" dirty="0" smtClean="0">
                <a:ln w="11430"/>
                <a:effectLst>
                  <a:outerShdw blurRad="80000" dist="40000" dir="5040000" algn="tl">
                    <a:srgbClr val="000000">
                      <a:alpha val="30000"/>
                    </a:srgbClr>
                  </a:outerShdw>
                </a:effectLst>
                <a:latin typeface="Times New Roman" pitchFamily="18" charset="0"/>
                <a:cs typeface="Arial" pitchFamily="34" charset="0"/>
              </a:rPr>
              <a:t>الأجهزة المعاونة فى مرحلة </a:t>
            </a:r>
            <a:r>
              <a:rPr kumimoji="0" lang="ar-EG" sz="2800" b="1" i="0" u="none" strike="noStrike" normalizeH="0" baseline="0" dirty="0" smtClean="0">
                <a:ln w="11430"/>
                <a:effectLst>
                  <a:outerShdw blurRad="80000" dist="40000" dir="5040000" algn="tl">
                    <a:srgbClr val="000000">
                      <a:alpha val="30000"/>
                    </a:srgbClr>
                  </a:outerShdw>
                </a:effectLst>
                <a:latin typeface="Times New Roman" pitchFamily="18" charset="0"/>
                <a:cs typeface="Arial" pitchFamily="34" charset="0"/>
              </a:rPr>
              <a:t>ما قبل حدوث السيل</a:t>
            </a:r>
            <a:endParaRPr kumimoji="0" lang="en-US"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rPr>
              <a:t>*</a:t>
            </a:r>
            <a:r>
              <a:rPr kumimoji="0" lang="ar-SA" b="1" i="0" u="sng" strike="noStrike" normalizeH="0" baseline="0" dirty="0" smtClean="0">
                <a:ln w="11430"/>
                <a:solidFill>
                  <a:srgbClr val="D60093"/>
                </a:solidFill>
                <a:effectLst>
                  <a:outerShdw blurRad="80000" dist="40000" dir="5040000" algn="tl">
                    <a:srgbClr val="000000">
                      <a:alpha val="30000"/>
                    </a:srgbClr>
                  </a:outerShdw>
                </a:effectLst>
                <a:latin typeface="Times New Roman" pitchFamily="18" charset="0"/>
                <a:cs typeface="Arial" pitchFamily="34" charset="0"/>
              </a:rPr>
              <a:t>وزارة الأشغال العامة والموارد المائية ويشمل دورها </a:t>
            </a:r>
            <a:r>
              <a:rPr kumimoji="0" lang="ar-SA"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rPr>
              <a:t>: </a:t>
            </a:r>
            <a:endParaRPr kumimoji="0" lang="en-US"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rPr>
              <a:t>القيام بالدراسات الخاصة باحتمالات التعرض للسيول ومناطق التعرض المحتملة ووضع التصورات اللازمة لمواجهتها0</a:t>
            </a:r>
            <a:endParaRPr kumimoji="0" lang="en-US"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b="1" i="0" u="sng" strike="noStrike" normalizeH="0" baseline="0" dirty="0" smtClean="0">
                <a:ln w="11430"/>
                <a:solidFill>
                  <a:srgbClr val="0000FF"/>
                </a:solidFill>
                <a:effectLst>
                  <a:outerShdw blurRad="80000" dist="40000" dir="5040000" algn="tl">
                    <a:srgbClr val="000000">
                      <a:alpha val="30000"/>
                    </a:srgbClr>
                  </a:outerShdw>
                </a:effectLst>
                <a:latin typeface="Times New Roman" pitchFamily="18" charset="0"/>
                <a:cs typeface="Arial" pitchFamily="34" charset="0"/>
              </a:rPr>
              <a:t>تنفيذ أعمال الوقاية من أخطار السيول وتشمل : </a:t>
            </a:r>
            <a:endParaRPr kumimoji="0" lang="en-US" b="1" i="0" u="sng" strike="noStrike" normalizeH="0" baseline="0" dirty="0" smtClean="0">
              <a:ln w="11430"/>
              <a:solidFill>
                <a:srgbClr val="0000FF"/>
              </a:solidFill>
              <a:effectLst>
                <a:outerShdw blurRad="80000" dist="40000" dir="5040000" algn="tl">
                  <a:srgbClr val="000000">
                    <a:alpha val="3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rPr>
              <a:t>إنشاء السدود بأنواعها وأشكالها فى الأودية الرئيسية فى أماكن الخطورة التى سبق تحديدها من الدراسات السابقة0</a:t>
            </a:r>
            <a:endParaRPr kumimoji="0" lang="en-US"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rPr>
              <a:t>إنشاء القنوات الصناعية لنقل مياه السيول من أماكن الخطورة إلى مناطق أخرى لا يتمثل بها الخطر ويمكن استغلال مياه الجريان فيها0</a:t>
            </a:r>
            <a:endParaRPr kumimoji="0" lang="en-US"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rPr>
              <a:t>تطهير مخرات السيول المقامة مسبقاً0</a:t>
            </a:r>
            <a:endParaRPr kumimoji="0" lang="en-US"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rPr>
              <a:t>القيام بعمليات التكسية باستخدام المواد المناسبة على جوانب الطرق أو الحواجز التى يجب إقامتها حول المناطق السكنية والمزارع والمنشآت0</a:t>
            </a:r>
            <a:endParaRPr kumimoji="0" lang="en-US"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91137" name="Rectangle 1"/>
          <p:cNvSpPr>
            <a:spLocks noChangeArrowheads="1"/>
          </p:cNvSpPr>
          <p:nvPr/>
        </p:nvSpPr>
        <p:spPr bwMode="auto">
          <a:xfrm>
            <a:off x="457200" y="762000"/>
            <a:ext cx="8153400" cy="517064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مراكز البحث العلمي :</a:t>
            </a:r>
            <a:endParaRPr kumimoji="0" lang="en-US"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وتشمل </a:t>
            </a: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مصلحة الأرصاد الجوية </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والتى تقوم بتقديم معلومات عن أنواع السحب وأماكن تجمعها وتحركها وخصائصها المختلفة، وتتنبأ بحدوث السيول0 كذلك يمكن من خلال استخدام أجهزة الرادار تحديد درجة غزارة الأمطار0</a:t>
            </a:r>
            <a:endPar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كذلك تقوم كل من </a:t>
            </a: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أكاديمية البحث العلمي والتكنولوجيا والمركز القومي للبحوث، والجامعات</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 وخاصة أقسام الجغرافية بكلي</a:t>
            </a:r>
            <a:r>
              <a:rPr kumimoji="0" lang="ar-EG"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ات</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 الآداب بإعداد الخرائط وخاصة الخرائط الجيومورفولوجية لأحواض الأودية، وكذلك إعداد الدراسات التى توضح مناطق خطورة السيول ودرجات الخطورة، وأفضل أساليب الحد من أخطارها0</a:t>
            </a:r>
            <a:endPar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*أجهزة المعلومات : </a:t>
            </a:r>
            <a:endParaRPr kumimoji="0" lang="en-US"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يقوم كلاً من الجهاز المركزى للتعبئة العامة والإحصاء، ومركز المعلومات ودعم اتخاذ القرار برئاسة مجلس الوزراء بتوفير </a:t>
            </a: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قاعدة من المعلومات والبيانات الدقيقة والكاملة</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 حتى يتم التخطيط المسبق لمواجهة كارثة السيول0</a:t>
            </a:r>
            <a:endPar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
            </a:r>
            <a:b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br>
            <a:endPar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92161" name="Rectangle 1"/>
          <p:cNvSpPr>
            <a:spLocks noChangeArrowheads="1"/>
          </p:cNvSpPr>
          <p:nvPr/>
        </p:nvSpPr>
        <p:spPr bwMode="auto">
          <a:xfrm>
            <a:off x="685800" y="228600"/>
            <a:ext cx="8001000" cy="634019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*مرحلة وقوع كارثة السيل</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عند حدوث سيل يمثل خطورة على مناطق سكنية أو أراضي زراعية أو طرق فى منطقة ما </a:t>
            </a:r>
            <a:r>
              <a:rPr kumimoji="0" lang="ar-EG"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rtl="1" eaLnBrk="0" fontAlgn="base" latinLnBrk="0" hangingPunct="0">
              <a:lnSpc>
                <a:spcPct val="100000"/>
              </a:lnSpc>
              <a:spcBef>
                <a:spcPct val="0"/>
              </a:spcBef>
              <a:spcAft>
                <a:spcPct val="0"/>
              </a:spcAft>
              <a:buClrTx/>
              <a:buSzTx/>
              <a:buFont typeface="Wingdings" pitchFamily="2" charset="2"/>
              <a:buChar char="q"/>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يتم سرعة إبلاغ المنطقة المعرضة للخطر</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rtl="1" eaLnBrk="0" fontAlgn="base" latinLnBrk="0" hangingPunct="0">
              <a:lnSpc>
                <a:spcPct val="100000"/>
              </a:lnSpc>
              <a:spcBef>
                <a:spcPct val="0"/>
              </a:spcBef>
              <a:spcAft>
                <a:spcPct val="0"/>
              </a:spcAft>
              <a:buClrTx/>
              <a:buSzTx/>
              <a:buFont typeface="Wingdings" pitchFamily="2" charset="2"/>
              <a:buChar char="q"/>
              <a:tabLst/>
            </a:pP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البدء</a:t>
            </a: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فى استخدام أجهزة الإشارات الضوئية و أجراس تحذير السكان أو مستخدمي الطرق الصحراوية المعرضة للخطر، وتوجيه الإشارات لمستخدمي الطرق إلى الأماكن التى يجب اللجوء إليها</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rtl="1" eaLnBrk="0" fontAlgn="base" latinLnBrk="0" hangingPunct="0">
              <a:lnSpc>
                <a:spcPct val="100000"/>
              </a:lnSpc>
              <a:spcBef>
                <a:spcPct val="0"/>
              </a:spcBef>
              <a:spcAft>
                <a:spcPct val="0"/>
              </a:spcAft>
              <a:buClrTx/>
              <a:buSzTx/>
              <a:buFont typeface="Wingdings" pitchFamily="2" charset="2"/>
              <a:buChar char="q"/>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توجيه التحذير للمواطنين وإرشادهم لأفضل السبل للابتعاد عن مناطق الخطر0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 typeface="Wingdings" pitchFamily="2" charset="2"/>
              <a:buChar char="q"/>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يتم حصر أعداد الأسر المنكوبة، وخسائر الأرواح والممتلكات، ومدي الإغاثة العاجلة</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rtl="1" eaLnBrk="0" fontAlgn="base" latinLnBrk="0" hangingPunct="0">
              <a:lnSpc>
                <a:spcPct val="100000"/>
              </a:lnSpc>
              <a:spcBef>
                <a:spcPct val="0"/>
              </a:spcBef>
              <a:spcAft>
                <a:spcPct val="0"/>
              </a:spcAft>
              <a:buClrTx/>
              <a:buSzTx/>
              <a:buFont typeface="Wingdings" pitchFamily="2" charset="2"/>
              <a:buChar char="q"/>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تقديم المساعدات العاجلة بالإصابة والوفاة </a:t>
            </a:r>
            <a:endPar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 typeface="Wingdings" pitchFamily="2" charset="2"/>
              <a:buChar char="q"/>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تدبير المأوى المؤقت اللازم للمنكوبين وإمدادهم بما يحتاجون إليه من مواد الإغاثة</a:t>
            </a:r>
            <a:r>
              <a:rPr kumimoji="0" lang="ar-EG"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rtl="1" eaLnBrk="0" fontAlgn="base" latinLnBrk="0" hangingPunct="0">
              <a:lnSpc>
                <a:spcPct val="100000"/>
              </a:lnSpc>
              <a:spcBef>
                <a:spcPct val="0"/>
              </a:spcBef>
              <a:spcAft>
                <a:spcPct val="0"/>
              </a:spcAft>
              <a:buClrTx/>
              <a:buSzTx/>
              <a:buFont typeface="Wingdings" pitchFamily="2" charset="2"/>
              <a:buChar char="q"/>
              <a:tabLst/>
            </a:pPr>
            <a:r>
              <a:rPr kumimoji="0" lang="ar-SA"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 صرف المساعدات الآجلة التى يتم حسابها من خلال البحث الميداني وتشمل خسائر النفس والإصابة وخسائر الممتلكات0</a:t>
            </a: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93185" name="Rectangle 1"/>
          <p:cNvSpPr>
            <a:spLocks noChangeArrowheads="1"/>
          </p:cNvSpPr>
          <p:nvPr/>
        </p:nvSpPr>
        <p:spPr bwMode="auto">
          <a:xfrm>
            <a:off x="457200" y="457200"/>
            <a:ext cx="8305800" cy="5909310"/>
          </a:xfrm>
          <a:prstGeom prst="rect">
            <a:avLst/>
          </a:prstGeom>
          <a:noFill/>
          <a:ln w="9525">
            <a:noFill/>
            <a:miter lim="800000"/>
            <a:headEnd/>
            <a:tailEnd/>
          </a:ln>
          <a:effectLst/>
        </p:spPr>
        <p:txBody>
          <a:bodyPr vert="horz" wrap="square" lIns="0" tIns="0" rIns="228528" bIns="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ar-SA"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ويشترك مع فريق إدارة الكوارث فى مرحلة </a:t>
            </a:r>
            <a:r>
              <a:rPr kumimoji="0" lang="ar-EG"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حدوث السيل </a:t>
            </a:r>
            <a:r>
              <a:rPr kumimoji="0" lang="ar-SA"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كل من </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 </a:t>
            </a:r>
            <a:endPar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sng"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مصلحة الدفاع المدني </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 وتقوم بمكافحة الحرائق التى قد تحدث نتيجة لتدمير فى البنية الأساسية أو الانهيارات فى المباني0</a:t>
            </a:r>
            <a:endPar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sng"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وزارة التأمينات والشئون الاجتماعية </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 وتقوم بتدبير المأوى وسبل الإغاثة للأسر المنكوبة، وتقديم المساعدات المالية لهم0</a:t>
            </a:r>
            <a:endPar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lang="ar-SA" b="1" u="sng"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وزارة الصحة </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 وتقوم بإسعاف المصابين وتقديم الرعاية الطبية العاجلة، والحيلولة دون انتشار الأوبئة0</a:t>
            </a:r>
            <a:endPar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lang="ar-SA" b="1" u="sng"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أجهزة الشرطة </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 وتقوم بحفظ الأمن والسيطرة على الاضطرابات التى تقع نتيجة حدوث الكارثة0</a:t>
            </a:r>
            <a:endPar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lang="ar-SA" b="1" u="sng"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وزارة النقل والمواصلات </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 وتقوم بنقل الأسر المنكوبة من موقع الكارثة إلى المناطق الآمنة المعدة لاستقبالهم، وتوفير نظام اتصالات يسمح بسرعة نقل المعلومات بين موقع الكارثة ومركز الإدارة0</a:t>
            </a:r>
            <a:endPar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lang="ar-SA" b="1" u="sng"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وزارة التموين والتجارة الخارجية </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 وتقوم بإمداد منطقة الكارثة بالمواد التموينية اللازمة0</a:t>
            </a:r>
            <a:endPar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lang="ar-SA" b="1" u="sng"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جمعية الهلال الأحمر المصري </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 وتقوم بالاسهام مع الأجهزة السابقة فى إقامة مراكز الإيواء المؤقت، وتقدم الرعاية الاجتماعية للأسر وحل مشاكل الإعاشة لهم0</a:t>
            </a:r>
            <a:r>
              <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94209" name="Rectangle 1"/>
          <p:cNvSpPr>
            <a:spLocks noChangeArrowheads="1"/>
          </p:cNvSpPr>
          <p:nvPr/>
        </p:nvSpPr>
        <p:spPr bwMode="auto">
          <a:xfrm>
            <a:off x="381000" y="1034534"/>
            <a:ext cx="8229600" cy="486287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2800"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مرحلة ما بعد حدوث السيل</a:t>
            </a:r>
            <a:endParaRPr kumimoji="0" lang="ar-EG" sz="2800"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ويتم فى هذه المرحلة </a:t>
            </a:r>
            <a:r>
              <a:rPr kumimoji="0" lang="ar-EG"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eaLnBrk="0" fontAlgn="base" latinLnBrk="0" hangingPunct="0">
              <a:lnSpc>
                <a:spcPct val="100000"/>
              </a:lnSpc>
              <a:spcBef>
                <a:spcPct val="0"/>
              </a:spcBef>
              <a:spcAft>
                <a:spcPct val="0"/>
              </a:spcAft>
              <a:buClrTx/>
              <a:buSzTx/>
              <a:buFont typeface="Wingdings" pitchFamily="2" charset="2"/>
              <a:buChar char="v"/>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السيطرة على الأزمات التى قد تحدث بعد حدوث السيول</a:t>
            </a:r>
            <a:r>
              <a:rPr kumimoji="0" lang="ar-EG"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eaLnBrk="0" fontAlgn="base" latinLnBrk="0" hangingPunct="0">
              <a:lnSpc>
                <a:spcPct val="100000"/>
              </a:lnSpc>
              <a:spcBef>
                <a:spcPct val="0"/>
              </a:spcBef>
              <a:spcAft>
                <a:spcPct val="0"/>
              </a:spcAft>
              <a:buClrTx/>
              <a:buSzTx/>
              <a:buFont typeface="Wingdings" pitchFamily="2" charset="2"/>
              <a:buChar char="v"/>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 إعادة الأوضاع الطبيعية إلى منطقة الحدث </a:t>
            </a:r>
            <a:endParaRPr kumimoji="0" lang="ar-EG"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 typeface="Wingdings" pitchFamily="2" charset="2"/>
              <a:buChar char="v"/>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متابعة حالات الجرحي والمصابين، والاهتمام بحالات الأطفال الذين فقدوا أسرهم</a:t>
            </a:r>
            <a:r>
              <a:rPr kumimoji="0" lang="ar-EG"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eaLnBrk="0" fontAlgn="base" latinLnBrk="0" hangingPunct="0">
              <a:lnSpc>
                <a:spcPct val="100000"/>
              </a:lnSpc>
              <a:spcBef>
                <a:spcPct val="0"/>
              </a:spcBef>
              <a:spcAft>
                <a:spcPct val="0"/>
              </a:spcAft>
              <a:buClrTx/>
              <a:buSzTx/>
              <a:buFont typeface="Wingdings" pitchFamily="2" charset="2"/>
              <a:buChar char="v"/>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متابعة إعادة البناء والتعمير إلى منطقة الكارثة0</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وفى هذه المرحلة</a:t>
            </a:r>
            <a:r>
              <a:rPr kumimoji="0" lang="ar-EG"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a:t>
            </a: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rPr>
              <a:t> يتم تقييم أداء الأجهزة التى شاركت فى إدارة الكارثة لاستخلاص الدروس المستفادة وذلك بهدف تحسين أساليب وخطط المواجهة للكوارث القادمة0</a:t>
            </a:r>
            <a:endParaRPr kumimoji="0" lang="en-US"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
            </a:r>
            <a:br>
              <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br>
            <a:endParaRPr kumimoji="0" lang="ar-SA" b="1" i="0" u="none" strike="noStrike" normalizeH="0" baseline="0" dirty="0" smtClean="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3" name="Rectangle 2"/>
          <p:cNvSpPr/>
          <p:nvPr/>
        </p:nvSpPr>
        <p:spPr>
          <a:xfrm>
            <a:off x="1361831" y="2967335"/>
            <a:ext cx="6420348" cy="923330"/>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نشكركم على حسن الاستماع</a:t>
            </a:r>
            <a:endParaRPr lang="en-US" sz="5400" b="1" cap="none" spc="0"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2103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idx="1"/>
          </p:nvPr>
        </p:nvSpPr>
        <p:spPr>
          <a:xfrm>
            <a:off x="755650" y="1341438"/>
            <a:ext cx="7772400" cy="4114800"/>
          </a:xfrm>
        </p:spPr>
        <p:txBody>
          <a:bodyPr>
            <a:noAutofit/>
          </a:bodyPr>
          <a:lstStyle/>
          <a:p>
            <a:pPr marL="609600" indent="-609600" algn="r" rtl="1" eaLnBrk="1" hangingPunct="1">
              <a:lnSpc>
                <a:spcPct val="90000"/>
              </a:lnSpc>
            </a:pPr>
            <a:r>
              <a:rPr lang="ar-EG" sz="2800" b="1" dirty="0" smtClean="0">
                <a:solidFill>
                  <a:srgbClr val="0000FF"/>
                </a:solidFill>
              </a:rPr>
              <a:t>عدد الوفيات و الإصابات بين البشر.</a:t>
            </a:r>
          </a:p>
          <a:p>
            <a:pPr marL="609600" indent="-609600" algn="r" rtl="1" eaLnBrk="1" hangingPunct="1">
              <a:lnSpc>
                <a:spcPct val="90000"/>
              </a:lnSpc>
            </a:pPr>
            <a:r>
              <a:rPr lang="ar-EG" sz="2800" b="1" dirty="0" smtClean="0">
                <a:solidFill>
                  <a:srgbClr val="0000FF"/>
                </a:solidFill>
              </a:rPr>
              <a:t>حجم الخسائر المادية فى المساكن و المنشآت و البنية الأساسية.</a:t>
            </a:r>
          </a:p>
          <a:p>
            <a:pPr marL="609600" indent="-609600" algn="r" rtl="1" eaLnBrk="1" hangingPunct="1">
              <a:lnSpc>
                <a:spcPct val="90000"/>
              </a:lnSpc>
            </a:pPr>
            <a:r>
              <a:rPr lang="ar-EG" sz="2800" b="1" dirty="0" smtClean="0">
                <a:solidFill>
                  <a:srgbClr val="0000FF"/>
                </a:solidFill>
              </a:rPr>
              <a:t> و يتحكم فى </a:t>
            </a:r>
            <a:r>
              <a:rPr lang="ar-SA" sz="2800" b="1" dirty="0" smtClean="0">
                <a:solidFill>
                  <a:srgbClr val="0000FF"/>
                </a:solidFill>
              </a:rPr>
              <a:t>ق</a:t>
            </a:r>
            <a:r>
              <a:rPr lang="ar-EG" sz="2800" b="1" dirty="0" smtClean="0">
                <a:solidFill>
                  <a:srgbClr val="0000FF"/>
                </a:solidFill>
              </a:rPr>
              <a:t>وة الكارثة العوامل التالية :</a:t>
            </a:r>
          </a:p>
          <a:p>
            <a:pPr marL="609600" indent="-609600" algn="r" rtl="1" eaLnBrk="1" hangingPunct="1">
              <a:lnSpc>
                <a:spcPct val="90000"/>
              </a:lnSpc>
              <a:buFontTx/>
              <a:buNone/>
            </a:pPr>
            <a:r>
              <a:rPr lang="ar-EG" sz="2800" b="1" dirty="0" smtClean="0">
                <a:solidFill>
                  <a:srgbClr val="0000FF"/>
                </a:solidFill>
              </a:rPr>
              <a:t>			*  الكثافة السكانية .</a:t>
            </a:r>
          </a:p>
          <a:p>
            <a:pPr marL="609600" indent="-609600" algn="r" rtl="1" eaLnBrk="1" hangingPunct="1">
              <a:lnSpc>
                <a:spcPct val="90000"/>
              </a:lnSpc>
              <a:buFontTx/>
              <a:buNone/>
            </a:pPr>
            <a:r>
              <a:rPr lang="ar-EG" sz="2800" b="1" dirty="0" smtClean="0">
                <a:solidFill>
                  <a:srgbClr val="0000FF"/>
                </a:solidFill>
              </a:rPr>
              <a:t>			*  المستوى الإقتصادى للسكان .</a:t>
            </a:r>
          </a:p>
          <a:p>
            <a:pPr marL="609600" indent="-609600" algn="r" rtl="1" eaLnBrk="1" hangingPunct="1">
              <a:lnSpc>
                <a:spcPct val="90000"/>
              </a:lnSpc>
              <a:buFontTx/>
              <a:buNone/>
            </a:pPr>
            <a:r>
              <a:rPr lang="ar-EG" sz="2800" b="1" dirty="0" smtClean="0">
                <a:solidFill>
                  <a:srgbClr val="0000FF"/>
                </a:solidFill>
              </a:rPr>
              <a:t>			*  كثرة العشوائيات .</a:t>
            </a:r>
          </a:p>
          <a:p>
            <a:pPr marL="609600" indent="-609600" algn="r" rtl="1" eaLnBrk="1" hangingPunct="1">
              <a:lnSpc>
                <a:spcPct val="90000"/>
              </a:lnSpc>
              <a:buFontTx/>
              <a:buNone/>
            </a:pPr>
            <a:r>
              <a:rPr lang="ar-EG" sz="2800" b="1" dirty="0" smtClean="0">
                <a:solidFill>
                  <a:srgbClr val="0000FF"/>
                </a:solidFill>
              </a:rPr>
              <a:t>			*  عدم الإلتزام بقواعد الأمان الانشائى .</a:t>
            </a:r>
          </a:p>
          <a:p>
            <a:pPr marL="609600" indent="-609600" algn="r" rtl="1" eaLnBrk="1" hangingPunct="1">
              <a:lnSpc>
                <a:spcPct val="90000"/>
              </a:lnSpc>
              <a:buFontTx/>
              <a:buNone/>
            </a:pPr>
            <a:r>
              <a:rPr lang="ar-EG" sz="2800" b="1" dirty="0" smtClean="0">
                <a:solidFill>
                  <a:srgbClr val="0000FF"/>
                </a:solidFill>
              </a:rPr>
              <a:t>			*  القصور فى التدريب لدى الأجهزة و البشر .</a:t>
            </a:r>
          </a:p>
          <a:p>
            <a:pPr marL="609600" indent="-609600" algn="r" rtl="1" eaLnBrk="1" hangingPunct="1">
              <a:lnSpc>
                <a:spcPct val="90000"/>
              </a:lnSpc>
              <a:buFontTx/>
              <a:buNone/>
            </a:pPr>
            <a:r>
              <a:rPr lang="ar-EG" sz="2800" b="1" dirty="0" smtClean="0">
                <a:solidFill>
                  <a:srgbClr val="0000FF"/>
                </a:solidFill>
              </a:rPr>
              <a:t>			*  القصور فى أعمال الإغاثة .</a:t>
            </a:r>
          </a:p>
          <a:p>
            <a:pPr marL="609600" indent="-609600" algn="r" rtl="1" eaLnBrk="1" hangingPunct="1">
              <a:lnSpc>
                <a:spcPct val="90000"/>
              </a:lnSpc>
              <a:buFontTx/>
              <a:buNone/>
            </a:pPr>
            <a:r>
              <a:rPr lang="ar-EG" sz="2800" b="1" dirty="0" smtClean="0">
                <a:solidFill>
                  <a:srgbClr val="0000FF"/>
                </a:solidFill>
              </a:rPr>
              <a:t>			*  القصور فى علاج آثار الكارثة و إعادة التوازن 		    البيئى .</a:t>
            </a:r>
            <a:endParaRPr lang="en-US" sz="2800" b="1" dirty="0" smtClean="0">
              <a:solidFill>
                <a:srgbClr val="0000FF"/>
              </a:solidFill>
            </a:endParaRPr>
          </a:p>
        </p:txBody>
      </p:sp>
      <p:sp>
        <p:nvSpPr>
          <p:cNvPr id="4" name="Footer Placeholder 3"/>
          <p:cNvSpPr>
            <a:spLocks noGrp="1"/>
          </p:cNvSpPr>
          <p:nvPr>
            <p:ph type="ftr" sz="quarter" idx="11"/>
          </p:nvPr>
        </p:nvSpPr>
        <p:spPr/>
        <p:txBody>
          <a:bodyPr/>
          <a:lstStyle/>
          <a:p>
            <a:pPr>
              <a:defRPr/>
            </a:pPr>
            <a:r>
              <a:rPr lang="en-US" smtClean="0"/>
              <a:t>Prof. Azza Abdallah</a:t>
            </a:r>
            <a:endParaRPr lang="en-US"/>
          </a:p>
        </p:txBody>
      </p:sp>
      <p:sp>
        <p:nvSpPr>
          <p:cNvPr id="19459" name="WordArt 3"/>
          <p:cNvSpPr>
            <a:spLocks noChangeArrowheads="1" noChangeShapeType="1" noTextEdit="1"/>
          </p:cNvSpPr>
          <p:nvPr/>
        </p:nvSpPr>
        <p:spPr bwMode="auto">
          <a:xfrm>
            <a:off x="2484438" y="260350"/>
            <a:ext cx="5059362" cy="790575"/>
          </a:xfrm>
          <a:prstGeom prst="rect">
            <a:avLst/>
          </a:prstGeom>
        </p:spPr>
        <p:txBody>
          <a:bodyPr wrap="none" fromWordArt="1">
            <a:prstTxWarp prst="textPlain">
              <a:avLst>
                <a:gd name="adj" fmla="val 50000"/>
              </a:avLst>
            </a:prstTxWarp>
          </a:bodyPr>
          <a:lstStyle/>
          <a:p>
            <a:r>
              <a:rPr lang="ar-EG" sz="4400" b="1" kern="1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a:cs typeface="Arial"/>
              </a:rPr>
              <a:t>مقياس قوة الكارثة </a:t>
            </a:r>
            <a:endParaRPr lang="en-US" sz="4400" b="1" kern="1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a:cs typeface="Arial"/>
            </a:endParaRPr>
          </a:p>
        </p:txBody>
      </p:sp>
    </p:spTree>
  </p:cSld>
  <p:clrMapOvr>
    <a:masterClrMapping/>
  </p:clrMapOvr>
  <p:transition>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457200" y="1676400"/>
            <a:ext cx="8229600" cy="4525963"/>
          </a:xfrm>
        </p:spPr>
        <p:txBody>
          <a:bodyPr>
            <a:normAutofit lnSpcReduction="10000"/>
          </a:bodyPr>
          <a:lstStyle/>
          <a:p>
            <a:pPr algn="just" rtl="1" eaLnBrk="1" hangingPunct="1"/>
            <a:r>
              <a:rPr lang="ar-SA" sz="3600" b="1" i="1" dirty="0" smtClean="0">
                <a:solidFill>
                  <a:srgbClr val="660033"/>
                </a:solidFill>
              </a:rPr>
              <a:t>الاستخدام المثل للتكنولوجيا الحديثـــــــة </a:t>
            </a:r>
            <a:r>
              <a:rPr lang="ar-EG" sz="3600" b="1" i="1" dirty="0" smtClean="0">
                <a:solidFill>
                  <a:srgbClr val="660033"/>
                </a:solidFill>
              </a:rPr>
              <a:t>.</a:t>
            </a:r>
          </a:p>
          <a:p>
            <a:pPr algn="just" rtl="1" eaLnBrk="1" hangingPunct="1"/>
            <a:r>
              <a:rPr lang="ar-SA" sz="3600" b="1" i="1" dirty="0" smtClean="0">
                <a:solidFill>
                  <a:srgbClr val="660033"/>
                </a:solidFill>
              </a:rPr>
              <a:t>استخدام منهجيات تعتمد على الأسلوب العلمى والتحاور عن بعد .</a:t>
            </a:r>
          </a:p>
          <a:p>
            <a:pPr algn="just" rtl="1" eaLnBrk="1" hangingPunct="1"/>
            <a:r>
              <a:rPr lang="ar-SA" sz="3600" b="1" i="1" dirty="0" smtClean="0">
                <a:solidFill>
                  <a:srgbClr val="660033"/>
                </a:solidFill>
              </a:rPr>
              <a:t>تنمية قدرات القائمين على إدارة الكوارث وتداعى أحداثها ومتغيراتها .</a:t>
            </a:r>
          </a:p>
          <a:p>
            <a:pPr algn="just" rtl="1" eaLnBrk="1" hangingPunct="1"/>
            <a:r>
              <a:rPr lang="ar-SA" sz="3600" b="1" i="1" dirty="0" smtClean="0">
                <a:solidFill>
                  <a:srgbClr val="660033"/>
                </a:solidFill>
              </a:rPr>
              <a:t>استمرار رصد و تحليل الأساليب العلمية</a:t>
            </a:r>
            <a:r>
              <a:rPr lang="ar-EG" sz="3600" b="1" i="1" dirty="0" smtClean="0">
                <a:solidFill>
                  <a:srgbClr val="660033"/>
                </a:solidFill>
              </a:rPr>
              <a:t> الخاصة</a:t>
            </a:r>
            <a:r>
              <a:rPr lang="ar-SA" sz="3600" b="1" i="1" dirty="0" smtClean="0">
                <a:solidFill>
                  <a:srgbClr val="660033"/>
                </a:solidFill>
              </a:rPr>
              <a:t> بالتوقع والتنبؤ .</a:t>
            </a:r>
          </a:p>
          <a:p>
            <a:pPr algn="just" rtl="1" eaLnBrk="1" hangingPunct="1"/>
            <a:r>
              <a:rPr lang="ar-SA" sz="3600" b="1" i="1" dirty="0" smtClean="0">
                <a:solidFill>
                  <a:srgbClr val="660033"/>
                </a:solidFill>
              </a:rPr>
              <a:t>الاعتماد على العمل الجماعى فى إدارة الكارثة .</a:t>
            </a:r>
          </a:p>
          <a:p>
            <a:pPr eaLnBrk="1" hangingPunct="1">
              <a:buFontTx/>
              <a:buNone/>
            </a:pPr>
            <a:endParaRPr lang="en-US" b="1" dirty="0" smtClean="0">
              <a:solidFill>
                <a:srgbClr val="000000"/>
              </a:solidFill>
            </a:endParaRPr>
          </a:p>
        </p:txBody>
      </p:sp>
      <p:sp>
        <p:nvSpPr>
          <p:cNvPr id="4" name="Footer Placeholder 3"/>
          <p:cNvSpPr>
            <a:spLocks noGrp="1"/>
          </p:cNvSpPr>
          <p:nvPr>
            <p:ph type="ftr" sz="quarter" idx="11"/>
          </p:nvPr>
        </p:nvSpPr>
        <p:spPr/>
        <p:txBody>
          <a:bodyPr/>
          <a:lstStyle/>
          <a:p>
            <a:pPr>
              <a:defRPr/>
            </a:pPr>
            <a:r>
              <a:rPr lang="en-US" smtClean="0"/>
              <a:t>Prof. Azza Abdallah</a:t>
            </a:r>
            <a:endParaRPr lang="en-US"/>
          </a:p>
        </p:txBody>
      </p:sp>
      <p:sp>
        <p:nvSpPr>
          <p:cNvPr id="23555" name="WordArt 4"/>
          <p:cNvSpPr>
            <a:spLocks noChangeArrowheads="1" noChangeShapeType="1" noTextEdit="1"/>
          </p:cNvSpPr>
          <p:nvPr/>
        </p:nvSpPr>
        <p:spPr bwMode="auto">
          <a:xfrm>
            <a:off x="990600" y="304800"/>
            <a:ext cx="6858000" cy="1177925"/>
          </a:xfrm>
          <a:prstGeom prst="rect">
            <a:avLst/>
          </a:prstGeom>
        </p:spPr>
        <p:txBody>
          <a:bodyPr wrap="none" fromWordArt="1">
            <a:prstTxWarp prst="textSlantUp">
              <a:avLst>
                <a:gd name="adj" fmla="val 32056"/>
              </a:avLst>
            </a:prstTxWarp>
          </a:bodyPr>
          <a:lstStyle/>
          <a:p>
            <a:r>
              <a:rPr lang="ar-EG" sz="3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قواعد إدارة الكوارث</a:t>
            </a:r>
            <a:endParaRPr lang="en-US" sz="3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endParaRPr>
          </a:p>
        </p:txBody>
      </p:sp>
    </p:spTree>
  </p:cSld>
  <p:clrMapOvr>
    <a:masterClrMapping/>
  </p:clrMapOvr>
  <p:transition>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smtClean="0"/>
              <a:t>Prof. Azza Abdallah</a:t>
            </a:r>
            <a:endParaRPr lang="en-US"/>
          </a:p>
        </p:txBody>
      </p:sp>
      <p:sp>
        <p:nvSpPr>
          <p:cNvPr id="5" name="Rectangle 4"/>
          <p:cNvSpPr/>
          <p:nvPr/>
        </p:nvSpPr>
        <p:spPr>
          <a:xfrm>
            <a:off x="457200" y="1219200"/>
            <a:ext cx="8382000" cy="1815882"/>
          </a:xfrm>
          <a:prstGeom prst="rect">
            <a:avLst/>
          </a:prstGeom>
        </p:spPr>
        <p:txBody>
          <a:bodyPr wrap="square">
            <a:spAutoFit/>
          </a:bodyPr>
          <a:lstStyle/>
          <a:p>
            <a:pPr algn="just"/>
            <a:r>
              <a:rPr lang="ar-SA"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تتسم الكوارث بعدة سمات أهمها حدوثها فجأة إلى جانب التطور السريع للأحداث، وضيق الوقت المتيسر لاتخاذ القرار ومن هنا يمكن تحديد أهداف إدارة الكارثة على النحو التالى :</a:t>
            </a:r>
            <a:endPar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73729" name="Rectangle 1"/>
          <p:cNvSpPr>
            <a:spLocks noChangeArrowheads="1"/>
          </p:cNvSpPr>
          <p:nvPr/>
        </p:nvSpPr>
        <p:spPr bwMode="auto">
          <a:xfrm>
            <a:off x="228600" y="2667000"/>
            <a:ext cx="8610600" cy="344709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28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تحقيق درجة استجابة سريعة وفعالة للأحداث الناتجة عن حدوث الكارثة0</a:t>
            </a:r>
            <a:endParaRPr kumimoji="0" lang="en-US" sz="28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تخفيف الآثار الناتجة عن حدوث الكارثة0</a:t>
            </a:r>
            <a:endParaRPr kumimoji="0" lang="en-US" sz="28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8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سرعة إعادة التوازن البيئى إلى حالته الطبيعية فى المناطق المنكوبة0</a:t>
            </a:r>
            <a:endParaRPr kumimoji="0" lang="ar-EG" sz="28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tabLst/>
            </a:pPr>
            <a:endPar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tabLst/>
            </a:pP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وعلى ضوء ما سبق يمكن تحديد مفهوم إدارة الكارثة بإن</a:t>
            </a: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ه</a:t>
            </a: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 </a:t>
            </a:r>
            <a:r>
              <a:rPr kumimoji="0" lang="ar-SA"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Xfree1"/>
                <a:ea typeface="Times New Roman" pitchFamily="18" charset="0"/>
                <a:cs typeface="Arial" pitchFamily="34" charset="0"/>
              </a:rPr>
              <a:t>القدرة على التحكم فى سير أحداث الكارثة وإدارتها لصالح الدولة بتخفيض حجم الخسائر إلى أقل حد ممكن، ويعتبر العنصر الحاكم فيها هو القدرات الخاصة لصانع القرار وفريق إدارة الكارثة</a:t>
            </a:r>
            <a:r>
              <a:rPr kumimoji="0" lang="en-US"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rPr>
              <a:t> </a:t>
            </a:r>
          </a:p>
        </p:txBody>
      </p:sp>
      <p:sp>
        <p:nvSpPr>
          <p:cNvPr id="7" name="Rectangle 6"/>
          <p:cNvSpPr/>
          <p:nvPr/>
        </p:nvSpPr>
        <p:spPr>
          <a:xfrm>
            <a:off x="3243511" y="381000"/>
            <a:ext cx="3193503" cy="646331"/>
          </a:xfrm>
          <a:prstGeom prst="rect">
            <a:avLst/>
          </a:prstGeom>
        </p:spPr>
        <p:txBody>
          <a:bodyPr wrap="none">
            <a:spAutoFit/>
          </a:bodyPr>
          <a:lstStyle/>
          <a:p>
            <a:r>
              <a:rPr lang="ar-SA"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أهداف إدارة</a:t>
            </a:r>
            <a:r>
              <a:rPr lang="ar-EG"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الكارثة</a:t>
            </a:r>
            <a:r>
              <a:rPr lang="ar-SA"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endParaRPr lang="en-US"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Diagram 26"/>
          <p:cNvGrpSpPr>
            <a:grpSpLocks noChangeAspect="1"/>
          </p:cNvGrpSpPr>
          <p:nvPr/>
        </p:nvGrpSpPr>
        <p:grpSpPr bwMode="auto">
          <a:xfrm>
            <a:off x="457200" y="152400"/>
            <a:ext cx="8229600" cy="6477000"/>
            <a:chOff x="1440" y="720"/>
            <a:chExt cx="2880" cy="2880"/>
          </a:xfrm>
        </p:grpSpPr>
        <p:sp>
          <p:nvSpPr>
            <p:cNvPr id="24579" name="_s3076"/>
            <p:cNvSpPr>
              <a:spLocks noChangeShapeType="1"/>
            </p:cNvSpPr>
            <p:nvPr/>
          </p:nvSpPr>
          <p:spPr bwMode="auto">
            <a:xfrm flipH="1" flipV="1">
              <a:off x="2397" y="1585"/>
              <a:ext cx="286" cy="340"/>
            </a:xfrm>
            <a:prstGeom prst="line">
              <a:avLst/>
            </a:prstGeom>
            <a:noFill/>
            <a:ln w="28575">
              <a:solidFill>
                <a:schemeClr val="bg2"/>
              </a:solidFill>
              <a:round/>
              <a:headEnd/>
              <a:tailEnd/>
            </a:ln>
          </p:spPr>
          <p:txBody>
            <a:bodyPr lIns="0" tIns="0" rIns="0" bIns="0" anchor="ctr"/>
            <a:lstStyle/>
            <a:p>
              <a:endParaRPr lang="en-US"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80" name="_s3077"/>
            <p:cNvSpPr>
              <a:spLocks noChangeArrowheads="1"/>
            </p:cNvSpPr>
            <p:nvPr/>
          </p:nvSpPr>
          <p:spPr bwMode="auto">
            <a:xfrm>
              <a:off x="1890" y="1039"/>
              <a:ext cx="617" cy="617"/>
            </a:xfrm>
            <a:prstGeom prst="ellipse">
              <a:avLst/>
            </a:prstGeom>
            <a:gradFill rotWithShape="1">
              <a:gsLst>
                <a:gs pos="0">
                  <a:schemeClr val="accent2"/>
                </a:gs>
                <a:gs pos="100000">
                  <a:schemeClr val="bg1"/>
                </a:gs>
              </a:gsLst>
              <a:path path="rect">
                <a:fillToRect l="100000" t="100000"/>
              </a:path>
            </a:gradFill>
            <a:ln w="9525">
              <a:round/>
              <a:headEnd/>
              <a:tailEnd/>
            </a:ln>
            <a:scene3d>
              <a:camera prst="legacyPerspectiveTop"/>
              <a:lightRig rig="legacyFlat3" dir="b"/>
            </a:scene3d>
            <a:sp3d z="1000" extrusionH="172000" prstMaterial="legacyMatte">
              <a:bevelT w="13500" h="13500" prst="angle"/>
              <a:bevelB w="13500" h="13500" prst="angle"/>
              <a:extrusionClr>
                <a:schemeClr val="accent2"/>
              </a:extrusionClr>
            </a:sp3d>
          </p:spPr>
          <p:txBody>
            <a:bodyPr wrap="none" lIns="0" tIns="0" rIns="0" bIns="0" anchor="ctr"/>
            <a:lstStyle/>
            <a:p>
              <a:r>
                <a:rPr lang="ar-EG"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سرعة نقل المصابين</a:t>
              </a:r>
              <a:endParaRPr lang="en-US"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81" name="_s3078"/>
            <p:cNvSpPr>
              <a:spLocks noChangeShapeType="1"/>
            </p:cNvSpPr>
            <p:nvPr/>
          </p:nvSpPr>
          <p:spPr bwMode="auto">
            <a:xfrm flipH="1" flipV="1">
              <a:off x="2141" y="2030"/>
              <a:ext cx="438" cy="77"/>
            </a:xfrm>
            <a:prstGeom prst="line">
              <a:avLst/>
            </a:prstGeom>
            <a:noFill/>
            <a:ln w="28575">
              <a:solidFill>
                <a:schemeClr val="bg2"/>
              </a:solidFill>
              <a:round/>
              <a:headEnd/>
              <a:tailEnd/>
            </a:ln>
          </p:spPr>
          <p:txBody>
            <a:bodyPr lIns="0" tIns="0" rIns="0" bIns="0" anchor="ctr"/>
            <a:lstStyle/>
            <a:p>
              <a:endParaRPr lang="en-US"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82" name="_s3079"/>
            <p:cNvSpPr>
              <a:spLocks noChangeArrowheads="1"/>
            </p:cNvSpPr>
            <p:nvPr/>
          </p:nvSpPr>
          <p:spPr bwMode="auto">
            <a:xfrm>
              <a:off x="1528" y="1668"/>
              <a:ext cx="617" cy="617"/>
            </a:xfrm>
            <a:prstGeom prst="ellipse">
              <a:avLst/>
            </a:prstGeom>
            <a:gradFill rotWithShape="1">
              <a:gsLst>
                <a:gs pos="0">
                  <a:schemeClr val="folHlink"/>
                </a:gs>
                <a:gs pos="100000">
                  <a:schemeClr val="bg1"/>
                </a:gs>
              </a:gsLst>
              <a:path path="rect">
                <a:fillToRect l="100000" t="100000"/>
              </a:path>
            </a:gradFill>
            <a:ln w="9525">
              <a:round/>
              <a:headEnd/>
              <a:tailEnd/>
            </a:ln>
            <a:scene3d>
              <a:camera prst="legacyPerspectiveTop"/>
              <a:lightRig rig="legacyFlat3" dir="b"/>
            </a:scene3d>
            <a:sp3d z="1000" extrusionH="172000" prstMaterial="legacyMatte">
              <a:bevelT w="13500" h="13500" prst="angle"/>
              <a:bevelB w="13500" h="13500" prst="angle"/>
              <a:extrusionClr>
                <a:schemeClr val="folHlink"/>
              </a:extrusionClr>
            </a:sp3d>
          </p:spPr>
          <p:txBody>
            <a:bodyPr wrap="none" lIns="0" tIns="0" rIns="0" bIns="0" anchor="ctr"/>
            <a:lstStyle/>
            <a:p>
              <a:r>
                <a:rPr lang="ar-EG"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تقديم الرعاية </a:t>
              </a:r>
            </a:p>
            <a:p>
              <a:r>
                <a:rPr lang="ar-EG"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الطبية للمصابين</a:t>
              </a:r>
              <a:endParaRPr lang="en-US"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83" name="_s3080"/>
            <p:cNvSpPr>
              <a:spLocks noChangeShapeType="1"/>
            </p:cNvSpPr>
            <p:nvPr/>
          </p:nvSpPr>
          <p:spPr bwMode="auto">
            <a:xfrm flipH="1">
              <a:off x="2231" y="2313"/>
              <a:ext cx="385" cy="223"/>
            </a:xfrm>
            <a:prstGeom prst="line">
              <a:avLst/>
            </a:prstGeom>
            <a:noFill/>
            <a:ln w="28575">
              <a:solidFill>
                <a:schemeClr val="bg2"/>
              </a:solidFill>
              <a:round/>
              <a:headEnd/>
              <a:tailEnd/>
            </a:ln>
          </p:spPr>
          <p:txBody>
            <a:bodyPr lIns="0" tIns="0" rIns="0" bIns="0" anchor="ctr"/>
            <a:lstStyle/>
            <a:p>
              <a:endParaRPr lang="en-US"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84" name="_s3081"/>
            <p:cNvSpPr>
              <a:spLocks noChangeArrowheads="1"/>
            </p:cNvSpPr>
            <p:nvPr/>
          </p:nvSpPr>
          <p:spPr bwMode="auto">
            <a:xfrm>
              <a:off x="1655" y="2382"/>
              <a:ext cx="617" cy="617"/>
            </a:xfrm>
            <a:prstGeom prst="ellipse">
              <a:avLst/>
            </a:prstGeom>
            <a:gradFill rotWithShape="1">
              <a:gsLst>
                <a:gs pos="0">
                  <a:schemeClr val="bg2"/>
                </a:gs>
                <a:gs pos="100000">
                  <a:schemeClr val="bg1"/>
                </a:gs>
              </a:gsLst>
              <a:path path="rect">
                <a:fillToRect l="100000" t="100000"/>
              </a:path>
            </a:gradFill>
            <a:ln w="9525">
              <a:round/>
              <a:headEnd/>
              <a:tailEnd/>
            </a:ln>
            <a:scene3d>
              <a:camera prst="legacyPerspectiveTop"/>
              <a:lightRig rig="legacyFlat3" dir="b"/>
            </a:scene3d>
            <a:sp3d z="1000" extrusionH="172000" prstMaterial="legacyMatte">
              <a:bevelT w="13500" h="13500" prst="angle"/>
              <a:bevelB w="13500" h="13500" prst="angle"/>
              <a:extrusionClr>
                <a:schemeClr val="bg2"/>
              </a:extrusionClr>
            </a:sp3d>
          </p:spPr>
          <p:txBody>
            <a:bodyPr wrap="none" lIns="0" tIns="0" rIns="0" bIns="0" anchor="ctr"/>
            <a:lstStyle/>
            <a:p>
              <a:r>
                <a:rPr lang="ar-EG"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مواجهة المشاكل</a:t>
              </a:r>
            </a:p>
            <a:p>
              <a:r>
                <a:rPr lang="ar-EG"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النفسية</a:t>
              </a:r>
              <a:endParaRPr lang="en-US"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85" name="_s3082"/>
            <p:cNvSpPr>
              <a:spLocks noChangeShapeType="1"/>
            </p:cNvSpPr>
            <p:nvPr/>
          </p:nvSpPr>
          <p:spPr bwMode="auto">
            <a:xfrm flipH="1">
              <a:off x="2625" y="2447"/>
              <a:ext cx="152" cy="418"/>
            </a:xfrm>
            <a:prstGeom prst="line">
              <a:avLst/>
            </a:prstGeom>
            <a:noFill/>
            <a:ln w="28575">
              <a:solidFill>
                <a:schemeClr val="bg2"/>
              </a:solidFill>
              <a:round/>
              <a:headEnd/>
              <a:tailEnd/>
            </a:ln>
          </p:spPr>
          <p:txBody>
            <a:bodyPr lIns="0" tIns="0" rIns="0" bIns="0" anchor="ctr"/>
            <a:lstStyle/>
            <a:p>
              <a:endParaRPr lang="en-US"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86" name="_s3083"/>
            <p:cNvSpPr>
              <a:spLocks noChangeArrowheads="1"/>
            </p:cNvSpPr>
            <p:nvPr/>
          </p:nvSpPr>
          <p:spPr bwMode="auto">
            <a:xfrm>
              <a:off x="2211" y="2848"/>
              <a:ext cx="617" cy="617"/>
            </a:xfrm>
            <a:prstGeom prst="ellipse">
              <a:avLst/>
            </a:prstGeom>
            <a:gradFill rotWithShape="1">
              <a:gsLst>
                <a:gs pos="0">
                  <a:schemeClr val="accent1"/>
                </a:gs>
                <a:gs pos="100000">
                  <a:schemeClr val="bg1"/>
                </a:gs>
              </a:gsLst>
              <a:path path="rect">
                <a:fillToRect l="100000" t="100000"/>
              </a:path>
            </a:gradFill>
            <a:ln w="9525">
              <a:round/>
              <a:headEnd/>
              <a:tailEnd/>
            </a:ln>
            <a:scene3d>
              <a:camera prst="legacyPerspectiveTop"/>
              <a:lightRig rig="legacyFlat3" dir="b"/>
            </a:scene3d>
            <a:sp3d z="1000" extrusionH="172000" prstMaterial="legacyMatte">
              <a:bevelT w="13500" h="13500" prst="angle"/>
              <a:bevelB w="13500" h="13500" prst="angle"/>
              <a:extrusionClr>
                <a:schemeClr val="accent1"/>
              </a:extrusionClr>
            </a:sp3d>
          </p:spPr>
          <p:txBody>
            <a:bodyPr wrap="none" lIns="0" tIns="0" rIns="0" bIns="0" anchor="ctr"/>
            <a:lstStyle/>
            <a:p>
              <a:r>
                <a:rPr lang="ar-EG"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سرعة نقل جثث</a:t>
              </a:r>
            </a:p>
            <a:p>
              <a:r>
                <a:rPr lang="ar-EG"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الموتى</a:t>
              </a:r>
              <a:endParaRPr lang="en-US"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87" name="_s3084"/>
            <p:cNvSpPr>
              <a:spLocks noChangeShapeType="1"/>
            </p:cNvSpPr>
            <p:nvPr/>
          </p:nvSpPr>
          <p:spPr bwMode="auto">
            <a:xfrm>
              <a:off x="2986" y="2446"/>
              <a:ext cx="152" cy="418"/>
            </a:xfrm>
            <a:prstGeom prst="line">
              <a:avLst/>
            </a:prstGeom>
            <a:noFill/>
            <a:ln w="28575">
              <a:solidFill>
                <a:schemeClr val="bg2"/>
              </a:solidFill>
              <a:round/>
              <a:headEnd/>
              <a:tailEnd/>
            </a:ln>
          </p:spPr>
          <p:txBody>
            <a:bodyPr lIns="0" tIns="0" rIns="0" bIns="0" anchor="ctr"/>
            <a:lstStyle/>
            <a:p>
              <a:endParaRPr lang="en-US"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88" name="_s3085"/>
            <p:cNvSpPr>
              <a:spLocks noChangeArrowheads="1"/>
            </p:cNvSpPr>
            <p:nvPr/>
          </p:nvSpPr>
          <p:spPr bwMode="auto">
            <a:xfrm>
              <a:off x="2936" y="2847"/>
              <a:ext cx="617" cy="617"/>
            </a:xfrm>
            <a:prstGeom prst="ellipse">
              <a:avLst/>
            </a:prstGeom>
            <a:gradFill rotWithShape="1">
              <a:gsLst>
                <a:gs pos="0">
                  <a:schemeClr val="hlink"/>
                </a:gs>
                <a:gs pos="100000">
                  <a:schemeClr val="bg1"/>
                </a:gs>
              </a:gsLst>
              <a:path path="rect">
                <a:fillToRect l="100000" t="100000"/>
              </a:path>
            </a:gradFill>
            <a:ln w="9525">
              <a:round/>
              <a:headEnd/>
              <a:tailEnd/>
            </a:ln>
            <a:scene3d>
              <a:camera prst="legacyPerspectiveTop"/>
              <a:lightRig rig="legacyFlat3" dir="b"/>
            </a:scene3d>
            <a:sp3d z="1000" extrusionH="172000" prstMaterial="legacyMatte">
              <a:bevelT w="13500" h="13500" prst="angle"/>
              <a:bevelB w="13500" h="13500" prst="angle"/>
              <a:extrusionClr>
                <a:schemeClr val="hlink"/>
              </a:extrusionClr>
            </a:sp3d>
          </p:spPr>
          <p:txBody>
            <a:bodyPr wrap="none" lIns="0" tIns="0" rIns="0" bIns="0" anchor="ctr"/>
            <a:lstStyle/>
            <a:p>
              <a:r>
                <a:rPr lang="ar-EG"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تطهير المناطق</a:t>
              </a:r>
            </a:p>
            <a:p>
              <a:r>
                <a:rPr lang="ar-EG"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المنكوبة</a:t>
              </a:r>
              <a:endParaRPr lang="en-US"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89" name="_s3086"/>
            <p:cNvSpPr>
              <a:spLocks noChangeShapeType="1"/>
            </p:cNvSpPr>
            <p:nvPr/>
          </p:nvSpPr>
          <p:spPr bwMode="auto">
            <a:xfrm>
              <a:off x="3146" y="2311"/>
              <a:ext cx="385" cy="223"/>
            </a:xfrm>
            <a:prstGeom prst="line">
              <a:avLst/>
            </a:prstGeom>
            <a:noFill/>
            <a:ln w="28575">
              <a:solidFill>
                <a:schemeClr val="bg2"/>
              </a:solidFill>
              <a:round/>
              <a:headEnd/>
              <a:tailEnd/>
            </a:ln>
          </p:spPr>
          <p:txBody>
            <a:bodyPr lIns="0" tIns="0" rIns="0" bIns="0" anchor="ctr"/>
            <a:lstStyle/>
            <a:p>
              <a:endParaRPr lang="en-US"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90" name="_s3087"/>
            <p:cNvSpPr>
              <a:spLocks noChangeArrowheads="1"/>
            </p:cNvSpPr>
            <p:nvPr/>
          </p:nvSpPr>
          <p:spPr bwMode="auto">
            <a:xfrm>
              <a:off x="3491" y="2380"/>
              <a:ext cx="617" cy="617"/>
            </a:xfrm>
            <a:prstGeom prst="ellipse">
              <a:avLst/>
            </a:prstGeom>
            <a:gradFill rotWithShape="1">
              <a:gsLst>
                <a:gs pos="0">
                  <a:schemeClr val="accent1"/>
                </a:gs>
                <a:gs pos="100000">
                  <a:schemeClr val="bg1"/>
                </a:gs>
              </a:gsLst>
              <a:path path="rect">
                <a:fillToRect l="100000" t="100000"/>
              </a:path>
            </a:gradFill>
            <a:ln w="9525">
              <a:round/>
              <a:headEnd/>
              <a:tailEnd/>
            </a:ln>
            <a:scene3d>
              <a:camera prst="legacyPerspectiveTop"/>
              <a:lightRig rig="legacyFlat3" dir="b"/>
            </a:scene3d>
            <a:sp3d z="1000" extrusionH="172000" prstMaterial="legacyMatte">
              <a:bevelT w="13500" h="13500" prst="angle"/>
              <a:bevelB w="13500" h="13500" prst="angle"/>
              <a:extrusionClr>
                <a:schemeClr val="accent1"/>
              </a:extrusionClr>
            </a:sp3d>
          </p:spPr>
          <p:txBody>
            <a:bodyPr wrap="none" lIns="0" tIns="0" rIns="0" bIns="0" anchor="ctr"/>
            <a:lstStyle/>
            <a:p>
              <a:r>
                <a:rPr lang="ar-EG"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حماية وانقاذ </a:t>
              </a:r>
            </a:p>
            <a:p>
              <a:r>
                <a:rPr lang="ar-EG"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الممتلكات المادية</a:t>
              </a:r>
              <a:endParaRPr lang="en-US"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91" name="_s3088"/>
            <p:cNvSpPr>
              <a:spLocks noChangeShapeType="1"/>
            </p:cNvSpPr>
            <p:nvPr/>
          </p:nvSpPr>
          <p:spPr bwMode="auto">
            <a:xfrm flipV="1">
              <a:off x="3182" y="2028"/>
              <a:ext cx="438" cy="77"/>
            </a:xfrm>
            <a:prstGeom prst="line">
              <a:avLst/>
            </a:prstGeom>
            <a:noFill/>
            <a:ln w="28575">
              <a:solidFill>
                <a:schemeClr val="bg2"/>
              </a:solidFill>
              <a:round/>
              <a:headEnd/>
              <a:tailEnd/>
            </a:ln>
          </p:spPr>
          <p:txBody>
            <a:bodyPr lIns="0" tIns="0" rIns="0" bIns="0" anchor="ctr"/>
            <a:lstStyle/>
            <a:p>
              <a:endParaRPr lang="en-US"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92" name="_s3089"/>
            <p:cNvSpPr>
              <a:spLocks noChangeArrowheads="1"/>
            </p:cNvSpPr>
            <p:nvPr/>
          </p:nvSpPr>
          <p:spPr bwMode="auto">
            <a:xfrm>
              <a:off x="3616" y="1666"/>
              <a:ext cx="617" cy="617"/>
            </a:xfrm>
            <a:prstGeom prst="ellipse">
              <a:avLst/>
            </a:prstGeom>
            <a:gradFill rotWithShape="1">
              <a:gsLst>
                <a:gs pos="0">
                  <a:schemeClr val="bg2"/>
                </a:gs>
                <a:gs pos="100000">
                  <a:schemeClr val="bg1"/>
                </a:gs>
              </a:gsLst>
              <a:path path="rect">
                <a:fillToRect l="100000" t="100000"/>
              </a:path>
            </a:gradFill>
            <a:ln w="9525">
              <a:round/>
              <a:headEnd/>
              <a:tailEnd/>
            </a:ln>
            <a:scene3d>
              <a:camera prst="legacyPerspectiveTop"/>
              <a:lightRig rig="legacyFlat3" dir="b"/>
            </a:scene3d>
            <a:sp3d z="1000" extrusionH="172000" prstMaterial="legacyMatte">
              <a:bevelT w="13500" h="13500" prst="angle"/>
              <a:bevelB w="13500" h="13500" prst="angle"/>
              <a:extrusionClr>
                <a:schemeClr val="bg2"/>
              </a:extrusionClr>
            </a:sp3d>
          </p:spPr>
          <p:txBody>
            <a:bodyPr wrap="none" lIns="0" tIns="0" rIns="0" bIns="0" anchor="ctr"/>
            <a:lstStyle/>
            <a:p>
              <a:r>
                <a:rPr lang="ar-EG"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تقديم وسائل الاعاشة</a:t>
              </a:r>
            </a:p>
            <a:p>
              <a:r>
                <a:rPr lang="ar-EG"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للمنكوبين</a:t>
              </a:r>
              <a:endParaRPr lang="en-US"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93" name="_s3090"/>
            <p:cNvSpPr>
              <a:spLocks noChangeShapeType="1"/>
            </p:cNvSpPr>
            <p:nvPr/>
          </p:nvSpPr>
          <p:spPr bwMode="auto">
            <a:xfrm flipV="1">
              <a:off x="3077" y="1583"/>
              <a:ext cx="286" cy="341"/>
            </a:xfrm>
            <a:prstGeom prst="line">
              <a:avLst/>
            </a:prstGeom>
            <a:noFill/>
            <a:ln w="28575">
              <a:solidFill>
                <a:schemeClr val="bg2"/>
              </a:solidFill>
              <a:round/>
              <a:headEnd/>
              <a:tailEnd/>
            </a:ln>
          </p:spPr>
          <p:txBody>
            <a:bodyPr lIns="0" tIns="0" rIns="0" bIns="0" anchor="ctr"/>
            <a:lstStyle/>
            <a:p>
              <a:endParaRPr lang="en-US"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94" name="_s3091"/>
            <p:cNvSpPr>
              <a:spLocks noChangeArrowheads="1"/>
            </p:cNvSpPr>
            <p:nvPr/>
          </p:nvSpPr>
          <p:spPr bwMode="auto">
            <a:xfrm>
              <a:off x="3253" y="1039"/>
              <a:ext cx="617" cy="617"/>
            </a:xfrm>
            <a:prstGeom prst="ellipse">
              <a:avLst/>
            </a:prstGeom>
            <a:gradFill rotWithShape="1">
              <a:gsLst>
                <a:gs pos="0">
                  <a:schemeClr val="folHlink"/>
                </a:gs>
                <a:gs pos="100000">
                  <a:schemeClr val="bg1"/>
                </a:gs>
              </a:gsLst>
              <a:path path="rect">
                <a:fillToRect l="100000" t="100000"/>
              </a:path>
            </a:gradFill>
            <a:ln w="9525">
              <a:round/>
              <a:headEnd/>
              <a:tailEnd/>
            </a:ln>
            <a:scene3d>
              <a:camera prst="legacyPerspectiveTop"/>
              <a:lightRig rig="legacyFlat3" dir="b"/>
            </a:scene3d>
            <a:sp3d z="1000" extrusionH="172000" prstMaterial="legacyMatte">
              <a:bevelT w="13500" h="13500" prst="angle"/>
              <a:bevelB w="13500" h="13500" prst="angle"/>
              <a:extrusionClr>
                <a:schemeClr val="folHlink"/>
              </a:extrusionClr>
            </a:sp3d>
          </p:spPr>
          <p:txBody>
            <a:bodyPr wrap="none" lIns="0" tIns="0" rIns="0" bIns="0" anchor="ctr"/>
            <a:lstStyle/>
            <a:p>
              <a:r>
                <a:rPr lang="ar-EG"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حماية وانقاذ </a:t>
              </a:r>
            </a:p>
            <a:p>
              <a:r>
                <a:rPr lang="ar-EG"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حياة الانسان</a:t>
              </a:r>
              <a:endParaRPr lang="en-US" sz="16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95" name="_s3092"/>
            <p:cNvSpPr>
              <a:spLocks noChangeShapeType="1"/>
            </p:cNvSpPr>
            <p:nvPr/>
          </p:nvSpPr>
          <p:spPr bwMode="auto">
            <a:xfrm flipV="1">
              <a:off x="2880" y="1408"/>
              <a:ext cx="0" cy="444"/>
            </a:xfrm>
            <a:prstGeom prst="line">
              <a:avLst/>
            </a:prstGeom>
            <a:noFill/>
            <a:ln w="28575">
              <a:solidFill>
                <a:schemeClr val="bg2"/>
              </a:solidFill>
              <a:round/>
              <a:headEnd/>
              <a:tailEnd/>
            </a:ln>
          </p:spPr>
          <p:txBody>
            <a:bodyPr lIns="0" tIns="0" rIns="0" bIns="0" anchor="ctr"/>
            <a:lstStyle/>
            <a:p>
              <a:endParaRPr lang="en-US"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96" name="_s3093"/>
            <p:cNvSpPr>
              <a:spLocks noChangeArrowheads="1"/>
            </p:cNvSpPr>
            <p:nvPr/>
          </p:nvSpPr>
          <p:spPr bwMode="auto">
            <a:xfrm>
              <a:off x="2572" y="792"/>
              <a:ext cx="617" cy="617"/>
            </a:xfrm>
            <a:prstGeom prst="ellipse">
              <a:avLst/>
            </a:prstGeom>
            <a:gradFill rotWithShape="1">
              <a:gsLst>
                <a:gs pos="0">
                  <a:schemeClr val="accent2"/>
                </a:gs>
                <a:gs pos="100000">
                  <a:schemeClr val="bg1"/>
                </a:gs>
              </a:gsLst>
              <a:path path="rect">
                <a:fillToRect l="100000" t="100000"/>
              </a:path>
            </a:gradFill>
            <a:ln w="9525">
              <a:round/>
              <a:headEnd/>
              <a:tailEnd/>
            </a:ln>
            <a:scene3d>
              <a:camera prst="legacyPerspectiveTop"/>
              <a:lightRig rig="legacyFlat3" dir="b"/>
            </a:scene3d>
            <a:sp3d z="1000" extrusionH="172000" prstMaterial="legacyMatte">
              <a:bevelT w="13500" h="13500" prst="angle"/>
              <a:bevelB w="13500" h="13500" prst="angle"/>
              <a:extrusionClr>
                <a:schemeClr val="accent2"/>
              </a:extrusionClr>
            </a:sp3d>
          </p:spPr>
          <p:txBody>
            <a:bodyPr wrap="none" lIns="0" tIns="0" rIns="0" bIns="0" anchor="ctr"/>
            <a:lstStyle/>
            <a:p>
              <a:r>
                <a:rPr lang="ar-EG" sz="16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اخلاء المناطق </a:t>
              </a:r>
            </a:p>
            <a:p>
              <a:r>
                <a:rPr lang="ar-EG" sz="16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االمنكوبة من السكان</a:t>
              </a:r>
              <a:endParaRPr lang="en-US" sz="16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4597" name="_s3094"/>
            <p:cNvSpPr>
              <a:spLocks noChangeArrowheads="1"/>
            </p:cNvSpPr>
            <p:nvPr/>
          </p:nvSpPr>
          <p:spPr bwMode="auto">
            <a:xfrm>
              <a:off x="2572" y="1852"/>
              <a:ext cx="617" cy="617"/>
            </a:xfrm>
            <a:prstGeom prst="ellipse">
              <a:avLst/>
            </a:prstGeom>
            <a:gradFill rotWithShape="1">
              <a:gsLst>
                <a:gs pos="0">
                  <a:schemeClr val="accent1"/>
                </a:gs>
                <a:gs pos="100000">
                  <a:schemeClr val="bg1"/>
                </a:gs>
              </a:gsLst>
              <a:path path="rect">
                <a:fillToRect l="100000" t="100000"/>
              </a:path>
            </a:gradFill>
            <a:ln w="9525">
              <a:round/>
              <a:headEnd/>
              <a:tailEnd/>
            </a:ln>
            <a:scene3d>
              <a:camera prst="legacyPerspectiveTop"/>
              <a:lightRig rig="legacyFlat3" dir="b"/>
            </a:scene3d>
            <a:sp3d z="1000" extrusionH="172000" prstMaterial="legacyMatte">
              <a:bevelT w="13500" h="13500" prst="angle"/>
              <a:bevelB w="13500" h="13500" prst="angle"/>
              <a:extrusionClr>
                <a:schemeClr val="accent1"/>
              </a:extrusionClr>
            </a:sp3d>
          </p:spPr>
          <p:txBody>
            <a:bodyPr wrap="none" lIns="0" tIns="0" rIns="0" bIns="0" anchor="ctr"/>
            <a:lstStyle/>
            <a:p>
              <a:r>
                <a:rPr lang="ar-EG" sz="20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متطلبات ادارة</a:t>
              </a:r>
            </a:p>
            <a:p>
              <a:r>
                <a:rPr lang="ar-EG" sz="20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الكارثة</a:t>
              </a:r>
              <a:endParaRPr lang="en-US" sz="2000" b="1" i="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grpSp>
      <p:sp>
        <p:nvSpPr>
          <p:cNvPr id="22" name="Footer Placeholder 21"/>
          <p:cNvSpPr>
            <a:spLocks noGrp="1"/>
          </p:cNvSpPr>
          <p:nvPr>
            <p:ph type="ftr" sz="quarter" idx="11"/>
          </p:nvPr>
        </p:nvSpPr>
        <p:spPr/>
        <p:txBody>
          <a:bodyPr/>
          <a:lstStyle/>
          <a:p>
            <a:pPr>
              <a:defRPr/>
            </a:pPr>
            <a:r>
              <a:rPr lang="en-US" smtClean="0"/>
              <a:t>Prof. Azza Abdallah</a:t>
            </a:r>
            <a:endParaRPr lang="en-US"/>
          </a:p>
        </p:txBody>
      </p:sp>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Prof. Azza Abdallah</a:t>
            </a:r>
            <a:endParaRPr lang="en-US"/>
          </a:p>
        </p:txBody>
      </p:sp>
      <p:sp>
        <p:nvSpPr>
          <p:cNvPr id="77825" name="Rectangle 1"/>
          <p:cNvSpPr>
            <a:spLocks noChangeArrowheads="1"/>
          </p:cNvSpPr>
          <p:nvPr/>
        </p:nvSpPr>
        <p:spPr bwMode="auto">
          <a:xfrm>
            <a:off x="304800" y="653534"/>
            <a:ext cx="8686800" cy="2339102"/>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3200" b="1" i="0" u="none" strike="noStrike" normalizeH="0" baseline="0" dirty="0" smtClean="0">
                <a:ln w="11430"/>
                <a:solidFill>
                  <a:srgbClr val="0000FF"/>
                </a:solidFill>
                <a:effectLst>
                  <a:outerShdw blurRad="50800" dist="39000" dir="5460000" algn="tl">
                    <a:srgbClr val="000000">
                      <a:alpha val="38000"/>
                    </a:srgbClr>
                  </a:outerShdw>
                </a:effectLst>
                <a:latin typeface="Times New Roman" pitchFamily="18" charset="0"/>
                <a:cs typeface="Arial" pitchFamily="34" charset="0"/>
              </a:rPr>
              <a:t>الأجهزة المعاونة فى مواجهة الكارثة</a:t>
            </a:r>
            <a:endParaRPr kumimoji="0" lang="ar-EG" sz="3200" b="1" i="0" u="none" strike="noStrike" normalizeH="0" baseline="0" dirty="0" smtClean="0">
              <a:ln w="11430"/>
              <a:solidFill>
                <a:srgbClr val="0000FF"/>
              </a:solidFill>
              <a:effectLst>
                <a:outerShdw blurRad="50800" dist="39000" dir="5460000" algn="tl">
                  <a:srgbClr val="000000">
                    <a:alpha val="38000"/>
                  </a:srgbClr>
                </a:outerShdw>
              </a:effectLst>
              <a:latin typeface="Times New Roman" pitchFamily="18" charset="0"/>
              <a:cs typeface="Arial" pitchFamily="34" charset="0"/>
            </a:endParaRPr>
          </a:p>
          <a:p>
            <a:pPr marL="0" marR="0" lvl="0" indent="0" defTabSz="914400" eaLnBrk="1" fontAlgn="base" latinLnBrk="0" hangingPunct="1">
              <a:lnSpc>
                <a:spcPct val="100000"/>
              </a:lnSpc>
              <a:spcBef>
                <a:spcPct val="0"/>
              </a:spcBef>
              <a:spcAft>
                <a:spcPct val="0"/>
              </a:spcAft>
              <a:buClrTx/>
              <a:buSzTx/>
              <a:buFontTx/>
              <a:buNone/>
              <a:tabLst/>
            </a:pPr>
            <a:endParaRPr kumimoji="0" lang="en-US"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SA"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Xfree1"/>
                <a:ea typeface="Times New Roman" pitchFamily="18" charset="0"/>
                <a:cs typeface="Arial" pitchFamily="34" charset="0"/>
              </a:rPr>
              <a:t>	نتيجة لتعدد أنواع الكوارث وتعدد آثارها، فإن مهام مواجهة الكوارث تتوزع على عديد من الجهات الحكومية وغير الحكومية </a:t>
            </a:r>
            <a:r>
              <a:rPr kumimoji="0" lang="ar-EG"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Xfree1"/>
                <a:ea typeface="Times New Roman" pitchFamily="18" charset="0"/>
                <a:cs typeface="Arial" pitchFamily="34" charset="0"/>
              </a:rPr>
              <a:t>مثل </a:t>
            </a:r>
            <a:r>
              <a:rPr kumimoji="0" lang="ar-SA"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Xfree1"/>
                <a:ea typeface="Times New Roman" pitchFamily="18" charset="0"/>
                <a:cs typeface="Arial" pitchFamily="34" charset="0"/>
              </a:rPr>
              <a:t>الوزارات وأجهزة الإدارة المحلية وهيئات ومراكز ومجالس البحث العلمى بالإضافة إلى الجهود الشعبية للمنظمات غير الحكومية وأبرزها جمعية الهلال الأحمر المصرى</a:t>
            </a:r>
            <a:r>
              <a:rPr kumimoji="0" lang="ar-EG"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Xfree1"/>
                <a:ea typeface="Times New Roman" pitchFamily="18" charset="0"/>
                <a:cs typeface="Arial" pitchFamily="34" charset="0"/>
              </a:rPr>
              <a:t>.</a:t>
            </a:r>
            <a:r>
              <a:rPr kumimoji="0" lang="en-US"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p>
        </p:txBody>
      </p:sp>
      <p:sp>
        <p:nvSpPr>
          <p:cNvPr id="77826" name="Rectangle 2"/>
          <p:cNvSpPr>
            <a:spLocks noChangeArrowheads="1"/>
          </p:cNvSpPr>
          <p:nvPr/>
        </p:nvSpPr>
        <p:spPr bwMode="auto">
          <a:xfrm>
            <a:off x="228600" y="3244334"/>
            <a:ext cx="8610600" cy="2954655"/>
          </a:xfrm>
          <a:prstGeom prst="rect">
            <a:avLst/>
          </a:prstGeom>
          <a:noFill/>
          <a:ln w="9525">
            <a:noFill/>
            <a:miter lim="800000"/>
            <a:headEnd/>
            <a:tailEnd/>
          </a:ln>
          <a:effectLst/>
        </p:spPr>
        <p:txBody>
          <a:bodyPr vert="horz" wrap="square" lIns="0" tIns="0" rIns="247572" bIns="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ar-SA"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ويمكن التمييز بين دور الأجهزة فى مواجهة الكوارث على النحو التالى : </a:t>
            </a:r>
            <a:endParaRPr kumimoji="0" lang="ar-EG"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1" fontAlgn="base" latinLnBrk="0" hangingPunct="1">
              <a:lnSpc>
                <a:spcPct val="100000"/>
              </a:lnSpc>
              <a:spcBef>
                <a:spcPct val="0"/>
              </a:spcBef>
              <a:spcAft>
                <a:spcPct val="0"/>
              </a:spcAft>
              <a:buClrTx/>
              <a:buSzTx/>
              <a:buFontTx/>
              <a:buNone/>
              <a:tabLst/>
            </a:pPr>
            <a:endParaRPr kumimoji="0" lang="en-US"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أجهزة </a:t>
            </a: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ذات دور رئيسى فى مواجهة الكوارث خاصة فى مرحلة وقوع الكارثة </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أهمها وزارة الداخلية، الشئون الاجتماعية، الصحة، الدفاع0</a:t>
            </a:r>
            <a:endPar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أجهزة </a:t>
            </a: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Arial" pitchFamily="34" charset="0"/>
              </a:rPr>
              <a:t>ذات دور رئيسى فى مواجهة كارثة معينة </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rPr>
              <a:t>مثل وزارة الأشغال والموارد المائية بالنسبة لكارثة السيول0</a:t>
            </a:r>
            <a:endPar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أجهزة لها </a:t>
            </a:r>
            <a:r>
              <a:rPr kumimoji="0" lang="ar-SA"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دور رئيسى فى التنبؤ باحتمال حدوث كارثة معينة</a:t>
            </a:r>
            <a:r>
              <a:rPr kumimoji="0" lang="ar-SA"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Times New Roman" pitchFamily="18" charset="0"/>
                <a:ea typeface="Times New Roman" pitchFamily="18" charset="0"/>
                <a:cs typeface="Arial" pitchFamily="34" charset="0"/>
              </a:rPr>
              <a:t>، مثل هيئة الأرصاد الجوية بالنسبة لكارثة السيول0</a:t>
            </a:r>
            <a:r>
              <a:rPr kumimoji="0" lang="en-US"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1272</TotalTime>
  <Words>4187</Words>
  <Application>Microsoft Office PowerPoint</Application>
  <PresentationFormat>On-screen Show (4:3)</PresentationFormat>
  <Paragraphs>421</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dr_azza</dc:creator>
  <cp:lastModifiedBy>Dr.Azza</cp:lastModifiedBy>
  <cp:revision>485</cp:revision>
  <dcterms:created xsi:type="dcterms:W3CDTF">2007-08-18T07:47:55Z</dcterms:created>
  <dcterms:modified xsi:type="dcterms:W3CDTF">2020-03-27T08:50:06Z</dcterms:modified>
</cp:coreProperties>
</file>